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70"/>
  </p:notesMasterIdLst>
  <p:sldIdLst>
    <p:sldId id="846" r:id="rId2"/>
    <p:sldId id="935" r:id="rId3"/>
    <p:sldId id="262" r:id="rId4"/>
    <p:sldId id="580" r:id="rId5"/>
    <p:sldId id="885" r:id="rId6"/>
    <p:sldId id="886" r:id="rId7"/>
    <p:sldId id="1600" r:id="rId8"/>
    <p:sldId id="456" r:id="rId9"/>
    <p:sldId id="370" r:id="rId10"/>
    <p:sldId id="371" r:id="rId11"/>
    <p:sldId id="372" r:id="rId12"/>
    <p:sldId id="1591" r:id="rId13"/>
    <p:sldId id="1592" r:id="rId14"/>
    <p:sldId id="517" r:id="rId15"/>
    <p:sldId id="936" r:id="rId16"/>
    <p:sldId id="582" r:id="rId17"/>
    <p:sldId id="519" r:id="rId18"/>
    <p:sldId id="520" r:id="rId19"/>
    <p:sldId id="1593" r:id="rId20"/>
    <p:sldId id="938" r:id="rId21"/>
    <p:sldId id="940" r:id="rId22"/>
    <p:sldId id="943" r:id="rId23"/>
    <p:sldId id="957" r:id="rId24"/>
    <p:sldId id="949" r:id="rId25"/>
    <p:sldId id="522" r:id="rId26"/>
    <p:sldId id="523" r:id="rId27"/>
    <p:sldId id="524" r:id="rId28"/>
    <p:sldId id="525" r:id="rId29"/>
    <p:sldId id="543" r:id="rId30"/>
    <p:sldId id="899" r:id="rId31"/>
    <p:sldId id="902" r:id="rId32"/>
    <p:sldId id="544" r:id="rId33"/>
    <p:sldId id="903" r:id="rId34"/>
    <p:sldId id="951" r:id="rId35"/>
    <p:sldId id="906" r:id="rId36"/>
    <p:sldId id="907" r:id="rId37"/>
    <p:sldId id="908" r:id="rId38"/>
    <p:sldId id="444" r:id="rId39"/>
    <p:sldId id="445" r:id="rId40"/>
    <p:sldId id="446" r:id="rId41"/>
    <p:sldId id="447" r:id="rId42"/>
    <p:sldId id="1594" r:id="rId43"/>
    <p:sldId id="1596" r:id="rId44"/>
    <p:sldId id="615" r:id="rId45"/>
    <p:sldId id="862" r:id="rId46"/>
    <p:sldId id="952" r:id="rId47"/>
    <p:sldId id="1595" r:id="rId48"/>
    <p:sldId id="449" r:id="rId49"/>
    <p:sldId id="450" r:id="rId50"/>
    <p:sldId id="956" r:id="rId51"/>
    <p:sldId id="457" r:id="rId52"/>
    <p:sldId id="961" r:id="rId53"/>
    <p:sldId id="960" r:id="rId54"/>
    <p:sldId id="962" r:id="rId55"/>
    <p:sldId id="963" r:id="rId56"/>
    <p:sldId id="964" r:id="rId57"/>
    <p:sldId id="965" r:id="rId58"/>
    <p:sldId id="966" r:id="rId59"/>
    <p:sldId id="967" r:id="rId60"/>
    <p:sldId id="968" r:id="rId61"/>
    <p:sldId id="929" r:id="rId62"/>
    <p:sldId id="911" r:id="rId63"/>
    <p:sldId id="438" r:id="rId64"/>
    <p:sldId id="1598" r:id="rId65"/>
    <p:sldId id="1599" r:id="rId66"/>
    <p:sldId id="574" r:id="rId67"/>
    <p:sldId id="575" r:id="rId68"/>
    <p:sldId id="57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9728" autoAdjust="0"/>
  </p:normalViewPr>
  <p:slideViewPr>
    <p:cSldViewPr snapToGrid="0">
      <p:cViewPr varScale="1">
        <p:scale>
          <a:sx n="118" d="100"/>
          <a:sy n="118" d="100"/>
        </p:scale>
        <p:origin x="114" y="252"/>
      </p:cViewPr>
      <p:guideLst>
        <p:guide orient="horz" pos="2160"/>
        <p:guide pos="3840"/>
      </p:guideLst>
    </p:cSldViewPr>
  </p:slideViewPr>
  <p:outlineViewPr>
    <p:cViewPr>
      <p:scale>
        <a:sx n="33" d="100"/>
        <a:sy n="33" d="100"/>
      </p:scale>
      <p:origin x="0" y="-6222"/>
    </p:cViewPr>
  </p:outlineViewPr>
  <p:notesTextViewPr>
    <p:cViewPr>
      <p:scale>
        <a:sx n="1" d="1"/>
        <a:sy n="1" d="1"/>
      </p:scale>
      <p:origin x="0" y="0"/>
    </p:cViewPr>
  </p:notesTextViewPr>
  <p:sorterViewPr>
    <p:cViewPr>
      <p:scale>
        <a:sx n="120" d="100"/>
        <a:sy n="120" d="100"/>
      </p:scale>
      <p:origin x="0" y="-7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CE0D1-479D-4993-A100-291FE30C28EC}"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7FD45-2CB5-4D04-8E67-8A7401C56F4B}" type="slidenum">
              <a:rPr lang="en-US" smtClean="0"/>
              <a:t>‹#›</a:t>
            </a:fld>
            <a:endParaRPr lang="en-US"/>
          </a:p>
        </p:txBody>
      </p:sp>
    </p:spTree>
    <p:extLst>
      <p:ext uri="{BB962C8B-B14F-4D97-AF65-F5344CB8AC3E}">
        <p14:creationId xmlns:p14="http://schemas.microsoft.com/office/powerpoint/2010/main" val="171608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7FD45-2CB5-4D04-8E67-8A7401C56F4B}" type="slidenum">
              <a:rPr lang="en-US" smtClean="0"/>
              <a:t>4</a:t>
            </a:fld>
            <a:endParaRPr lang="en-US"/>
          </a:p>
        </p:txBody>
      </p:sp>
    </p:spTree>
    <p:extLst>
      <p:ext uri="{BB962C8B-B14F-4D97-AF65-F5344CB8AC3E}">
        <p14:creationId xmlns:p14="http://schemas.microsoft.com/office/powerpoint/2010/main" val="123821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15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79445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94256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39434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B7DA9-EF89-433F-822A-8E3DEE69329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07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B7DA9-EF89-433F-822A-8E3DEE693299}"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248464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B7DA9-EF89-433F-822A-8E3DEE693299}"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38169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B7DA9-EF89-433F-822A-8E3DEE693299}"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265202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1B7DA9-EF89-433F-822A-8E3DEE693299}" type="datetimeFigureOut">
              <a:rPr lang="en-US" smtClean="0"/>
              <a:t>11/13/2025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2695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1B7DA9-EF89-433F-822A-8E3DEE693299}" type="datetimeFigureOut">
              <a:rPr lang="en-US" smtClean="0"/>
              <a:t>11/13/2025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4B8284-8C62-417E-8A9A-9406AE08DBF2}" type="slidenum">
              <a:rPr lang="en-US" smtClean="0"/>
              <a:t>‹#›</a:t>
            </a:fld>
            <a:endParaRPr lang="en-US"/>
          </a:p>
        </p:txBody>
      </p:sp>
    </p:spTree>
    <p:extLst>
      <p:ext uri="{BB962C8B-B14F-4D97-AF65-F5344CB8AC3E}">
        <p14:creationId xmlns:p14="http://schemas.microsoft.com/office/powerpoint/2010/main" val="1878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B7DA9-EF89-433F-822A-8E3DEE693299}"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229375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1B7DA9-EF89-433F-822A-8E3DEE693299}" type="datetimeFigureOut">
              <a:rPr lang="en-US" smtClean="0"/>
              <a:t>11/13/2025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4B8284-8C62-417E-8A9A-9406AE08DBF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412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169.254.169.254/latest/meta-data/" TargetMode="External"/><Relationship Id="rId2" Type="http://schemas.openxmlformats.org/officeDocument/2006/relationships/hyperlink" Target="https://169.254.269.254/" TargetMode="External"/><Relationship Id="rId1" Type="http://schemas.openxmlformats.org/officeDocument/2006/relationships/slideLayout" Target="../slideLayouts/slideLayout2.xml"/><Relationship Id="rId5" Type="http://schemas.openxmlformats.org/officeDocument/2006/relationships/image" Target="../media/image35.tiff"/><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169.254.169.254/latest/meta-data/instance-id" TargetMode="External"/><Relationship Id="rId2" Type="http://schemas.openxmlformats.org/officeDocument/2006/relationships/hyperlink" Target="https://169.254.269.254/" TargetMode="Externa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loudping.inf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jpatalon.cs.edinboro.edu/cmac3990/classfiles/assignment-aws-check.sh"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SXSqhTn2Du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aws.amazon.com/training/events"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jpatalon.cs.edinboro.edu/cmac3990/Assignment%2012.pdf" TargetMode="External"/><Relationship Id="rId2" Type="http://schemas.openxmlformats.org/officeDocument/2006/relationships/hyperlink" Target="https://jpatalon.cs.edinboro.edu/cmac3990/Assignment%2011.pdf"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jpatalon.cs.edinboro.edu/cmac3990/Assignment%20AWS.pdf" TargetMode="External"/><Relationship Id="rId4" Type="http://schemas.openxmlformats.org/officeDocument/2006/relationships/hyperlink" Target="https://jpatalon.cs.edinboro.edu/cmac3990/Assignment%2013.pdf"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DB633-7C81-789E-15A0-74ED48BB9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62D1C-3830-2CF8-0218-89C6F18FC2D3}"/>
              </a:ext>
            </a:extLst>
          </p:cNvPr>
          <p:cNvSpPr>
            <a:spLocks noGrp="1"/>
          </p:cNvSpPr>
          <p:nvPr>
            <p:ph type="ctrTitle"/>
          </p:nvPr>
        </p:nvSpPr>
        <p:spPr/>
        <p:txBody>
          <a:bodyPr>
            <a:normAutofit/>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E496B9E9-75E5-7266-12BB-0A46B08FE6E5}"/>
              </a:ext>
            </a:extLst>
          </p:cNvPr>
          <p:cNvSpPr>
            <a:spLocks noGrp="1"/>
          </p:cNvSpPr>
          <p:nvPr>
            <p:ph type="subTitle" idx="1"/>
          </p:nvPr>
        </p:nvSpPr>
        <p:spPr>
          <a:xfrm>
            <a:off x="1100051" y="4455620"/>
            <a:ext cx="10058400" cy="1643427"/>
          </a:xfrm>
        </p:spPr>
        <p:txBody>
          <a:bodyPr>
            <a:normAutofit/>
          </a:bodyPr>
          <a:lstStyle/>
          <a:p>
            <a:r>
              <a:rPr lang="en-US" dirty="0"/>
              <a:t>Fall 2025 – Week 12.1 – November 11</a:t>
            </a:r>
            <a:r>
              <a:rPr lang="en-US" baseline="30000" dirty="0"/>
              <a:t>th</a:t>
            </a:r>
            <a:r>
              <a:rPr lang="en-US" dirty="0"/>
              <a:t>, 2025</a:t>
            </a:r>
          </a:p>
          <a:p>
            <a:r>
              <a:rPr lang="en-US" dirty="0"/>
              <a:t>Cloud – Elastic Load Balancers</a:t>
            </a:r>
          </a:p>
        </p:txBody>
      </p:sp>
    </p:spTree>
    <p:extLst>
      <p:ext uri="{BB962C8B-B14F-4D97-AF65-F5344CB8AC3E}">
        <p14:creationId xmlns:p14="http://schemas.microsoft.com/office/powerpoint/2010/main" val="419872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60D9-544F-F94D-A3D1-1D1B4C0F71F9}"/>
              </a:ext>
            </a:extLst>
          </p:cNvPr>
          <p:cNvSpPr>
            <a:spLocks noGrp="1"/>
          </p:cNvSpPr>
          <p:nvPr>
            <p:ph type="title"/>
          </p:nvPr>
        </p:nvSpPr>
        <p:spPr/>
        <p:txBody>
          <a:bodyPr/>
          <a:lstStyle/>
          <a:p>
            <a:r>
              <a:rPr lang="en-US" dirty="0"/>
              <a:t>Elastic Compute Cloud (EC2)</a:t>
            </a:r>
          </a:p>
        </p:txBody>
      </p:sp>
      <p:sp>
        <p:nvSpPr>
          <p:cNvPr id="3" name="Content Placeholder 2">
            <a:extLst>
              <a:ext uri="{FF2B5EF4-FFF2-40B4-BE49-F238E27FC236}">
                <a16:creationId xmlns:a16="http://schemas.microsoft.com/office/drawing/2014/main" id="{A488170B-064A-9D46-B386-EC28B487E3C3}"/>
              </a:ext>
            </a:extLst>
          </p:cNvPr>
          <p:cNvSpPr>
            <a:spLocks noGrp="1"/>
          </p:cNvSpPr>
          <p:nvPr>
            <p:ph idx="1"/>
          </p:nvPr>
        </p:nvSpPr>
        <p:spPr>
          <a:xfrm>
            <a:off x="1097280" y="1845734"/>
            <a:ext cx="10058400" cy="4382072"/>
          </a:xfrm>
        </p:spPr>
        <p:txBody>
          <a:bodyPr>
            <a:normAutofit/>
          </a:bodyPr>
          <a:lstStyle/>
          <a:p>
            <a:r>
              <a:rPr lang="en-US" dirty="0"/>
              <a:t>EC2 – A virtual machine within your virtual AWS environment</a:t>
            </a:r>
          </a:p>
          <a:p>
            <a:pPr lvl="1"/>
            <a:r>
              <a:rPr lang="en-US" dirty="0"/>
              <a:t>Amazon Machine Images (AMI’s)</a:t>
            </a:r>
          </a:p>
          <a:p>
            <a:pPr lvl="2"/>
            <a:r>
              <a:rPr lang="en-US" dirty="0"/>
              <a:t>Template used to build a new server</a:t>
            </a:r>
          </a:p>
          <a:p>
            <a:pPr lvl="2"/>
            <a:r>
              <a:rPr lang="en-US" dirty="0"/>
              <a:t>Create your own</a:t>
            </a:r>
          </a:p>
          <a:p>
            <a:pPr lvl="2"/>
            <a:r>
              <a:rPr lang="en-US" dirty="0"/>
              <a:t>Marketplace, Community</a:t>
            </a:r>
          </a:p>
          <a:p>
            <a:pPr lvl="1"/>
            <a:r>
              <a:rPr lang="en-US" dirty="0"/>
              <a:t>Instance Types</a:t>
            </a:r>
          </a:p>
          <a:p>
            <a:pPr lvl="2"/>
            <a:r>
              <a:rPr lang="en-US" dirty="0"/>
              <a:t>Color, size, and shape of turtle (CPU/RAM/Network/Turbo/</a:t>
            </a:r>
            <a:r>
              <a:rPr lang="en-US" dirty="0" err="1"/>
              <a:t>etc</a:t>
            </a:r>
            <a:r>
              <a:rPr lang="en-US" dirty="0"/>
              <a:t>)</a:t>
            </a:r>
          </a:p>
          <a:p>
            <a:pPr lvl="2"/>
            <a:r>
              <a:rPr lang="en-US" dirty="0"/>
              <a:t>Micro, General Purpose, Compute Optimized, GPU, FPGA, Memory, Storage</a:t>
            </a:r>
          </a:p>
          <a:p>
            <a:pPr lvl="1"/>
            <a:r>
              <a:rPr lang="en-US" dirty="0"/>
              <a:t>Purchasing Options</a:t>
            </a:r>
          </a:p>
          <a:p>
            <a:pPr lvl="2"/>
            <a:r>
              <a:rPr lang="en-US" dirty="0"/>
              <a:t>On-Demand</a:t>
            </a:r>
          </a:p>
          <a:p>
            <a:pPr lvl="2"/>
            <a:r>
              <a:rPr lang="en-US" dirty="0"/>
              <a:t>Reserve 1+ years – Pay more up front for a better discount</a:t>
            </a:r>
          </a:p>
          <a:p>
            <a:pPr lvl="2"/>
            <a:r>
              <a:rPr lang="en-US" dirty="0"/>
              <a:t>Scheduled – Reoccurring Schedule</a:t>
            </a:r>
          </a:p>
          <a:p>
            <a:pPr lvl="2"/>
            <a:r>
              <a:rPr lang="en-US" dirty="0"/>
              <a:t>Spot – Unused resources – priced based on supply and demand</a:t>
            </a:r>
          </a:p>
          <a:p>
            <a:pPr lvl="3"/>
            <a:r>
              <a:rPr lang="en-US" dirty="0"/>
              <a:t>Can be terminated with only a 2 minute warning.</a:t>
            </a:r>
          </a:p>
          <a:p>
            <a:pPr lvl="2"/>
            <a:r>
              <a:rPr lang="en-US" dirty="0"/>
              <a:t>Reservations – Reserve capacity for a time</a:t>
            </a:r>
          </a:p>
        </p:txBody>
      </p:sp>
      <p:pic>
        <p:nvPicPr>
          <p:cNvPr id="5" name="Picture 2" descr="Amazon Web Services (AWS) - Cloud Computing Services">
            <a:extLst>
              <a:ext uri="{FF2B5EF4-FFF2-40B4-BE49-F238E27FC236}">
                <a16:creationId xmlns:a16="http://schemas.microsoft.com/office/drawing/2014/main" id="{70205EBE-6F6D-304F-9CB3-03241368663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9625914" y="4515840"/>
            <a:ext cx="2224215" cy="14616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50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60D9-544F-F94D-A3D1-1D1B4C0F71F9}"/>
              </a:ext>
            </a:extLst>
          </p:cNvPr>
          <p:cNvSpPr>
            <a:spLocks noGrp="1"/>
          </p:cNvSpPr>
          <p:nvPr>
            <p:ph type="title"/>
          </p:nvPr>
        </p:nvSpPr>
        <p:spPr/>
        <p:txBody>
          <a:bodyPr/>
          <a:lstStyle/>
          <a:p>
            <a:r>
              <a:rPr lang="en-US" dirty="0"/>
              <a:t>Elastic Compute Cloud (EC2)</a:t>
            </a:r>
          </a:p>
        </p:txBody>
      </p:sp>
      <p:sp>
        <p:nvSpPr>
          <p:cNvPr id="3" name="Content Placeholder 2">
            <a:extLst>
              <a:ext uri="{FF2B5EF4-FFF2-40B4-BE49-F238E27FC236}">
                <a16:creationId xmlns:a16="http://schemas.microsoft.com/office/drawing/2014/main" id="{A488170B-064A-9D46-B386-EC28B487E3C3}"/>
              </a:ext>
            </a:extLst>
          </p:cNvPr>
          <p:cNvSpPr>
            <a:spLocks noGrp="1"/>
          </p:cNvSpPr>
          <p:nvPr>
            <p:ph idx="1"/>
          </p:nvPr>
        </p:nvSpPr>
        <p:spPr>
          <a:xfrm>
            <a:off x="1097280" y="1845734"/>
            <a:ext cx="10058400" cy="4517996"/>
          </a:xfrm>
        </p:spPr>
        <p:txBody>
          <a:bodyPr>
            <a:normAutofit/>
          </a:bodyPr>
          <a:lstStyle/>
          <a:p>
            <a:r>
              <a:rPr lang="en-US" dirty="0"/>
              <a:t>EC2 – A virtual machine within your virtual AWS environment</a:t>
            </a:r>
          </a:p>
          <a:p>
            <a:pPr lvl="1"/>
            <a:r>
              <a:rPr lang="en-US" dirty="0"/>
              <a:t>Tenancy – Where your VM actually runs</a:t>
            </a:r>
          </a:p>
          <a:p>
            <a:pPr lvl="2"/>
            <a:r>
              <a:rPr lang="en-US" dirty="0"/>
              <a:t>Shared, Dedicated Instances, Dedicated Hosts</a:t>
            </a:r>
          </a:p>
          <a:p>
            <a:pPr lvl="1"/>
            <a:r>
              <a:rPr lang="en-US" dirty="0"/>
              <a:t>User Data – Startup scripts</a:t>
            </a:r>
          </a:p>
          <a:p>
            <a:pPr lvl="2"/>
            <a:r>
              <a:rPr lang="en-US" dirty="0"/>
              <a:t>Install things automagically!</a:t>
            </a:r>
          </a:p>
          <a:p>
            <a:pPr lvl="1"/>
            <a:r>
              <a:rPr lang="en-US" dirty="0"/>
              <a:t>Storage</a:t>
            </a:r>
          </a:p>
          <a:p>
            <a:pPr lvl="2"/>
            <a:r>
              <a:rPr lang="en-US" dirty="0"/>
              <a:t>Persistent Storage – EBS Volumes</a:t>
            </a:r>
          </a:p>
          <a:p>
            <a:pPr lvl="3"/>
            <a:r>
              <a:rPr lang="en-US" dirty="0"/>
              <a:t>Separate from your instance, network connected, think “D:\” drive or a network NAS drive</a:t>
            </a:r>
          </a:p>
          <a:p>
            <a:pPr lvl="3"/>
            <a:r>
              <a:rPr lang="en-US" dirty="0"/>
              <a:t>Attach/Detach, Encryption, snapshots, compression, replication…</a:t>
            </a:r>
          </a:p>
          <a:p>
            <a:pPr lvl="2"/>
            <a:r>
              <a:rPr lang="en-US" dirty="0"/>
              <a:t>Ephemeral Storage – OS volumes</a:t>
            </a:r>
          </a:p>
          <a:p>
            <a:pPr lvl="3"/>
            <a:r>
              <a:rPr lang="en-US" dirty="0"/>
              <a:t>Physically connected to the host, data lost when instance is terminated, cannot detach</a:t>
            </a:r>
          </a:p>
          <a:p>
            <a:pPr lvl="1"/>
            <a:r>
              <a:rPr lang="en-US" dirty="0"/>
              <a:t>Security</a:t>
            </a:r>
          </a:p>
          <a:p>
            <a:pPr lvl="2"/>
            <a:r>
              <a:rPr lang="en-US" dirty="0"/>
              <a:t>Security Group – A firewall for your EC2 Instance – Ports, protocols, sources, destinations…</a:t>
            </a:r>
          </a:p>
          <a:p>
            <a:pPr lvl="2"/>
            <a:r>
              <a:rPr lang="en-US" dirty="0"/>
              <a:t>Key Pairs – Public/Private key used for authentication – AWS keeps public key, you keep private key</a:t>
            </a:r>
          </a:p>
          <a:p>
            <a:pPr lvl="2"/>
            <a:r>
              <a:rPr lang="en-US" dirty="0"/>
              <a:t>It is your responsibility to maintain OS or application security and updates!</a:t>
            </a:r>
          </a:p>
          <a:p>
            <a:endParaRPr lang="en-US" dirty="0"/>
          </a:p>
          <a:p>
            <a:endParaRPr lang="en-US" dirty="0"/>
          </a:p>
        </p:txBody>
      </p:sp>
      <p:pic>
        <p:nvPicPr>
          <p:cNvPr id="4" name="Picture 2" descr="Amazon Web Services (AWS) - Cloud Computing Services">
            <a:extLst>
              <a:ext uri="{FF2B5EF4-FFF2-40B4-BE49-F238E27FC236}">
                <a16:creationId xmlns:a16="http://schemas.microsoft.com/office/drawing/2014/main" id="{D317EF40-6197-7F4B-B44B-4D900DB5B7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9625914" y="4515840"/>
            <a:ext cx="2224215" cy="14616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1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51935D-4CBE-6BDD-7625-FD26068B47D5}"/>
              </a:ext>
            </a:extLst>
          </p:cNvPr>
          <p:cNvSpPr>
            <a:spLocks noGrp="1"/>
          </p:cNvSpPr>
          <p:nvPr>
            <p:ph type="title"/>
          </p:nvPr>
        </p:nvSpPr>
        <p:spPr/>
        <p:txBody>
          <a:bodyPr/>
          <a:lstStyle/>
          <a:p>
            <a:r>
              <a:rPr lang="en-US" dirty="0"/>
              <a:t>Amazon Web Services - AWS</a:t>
            </a:r>
          </a:p>
        </p:txBody>
      </p:sp>
      <p:sp>
        <p:nvSpPr>
          <p:cNvPr id="6" name="Content Placeholder 5">
            <a:extLst>
              <a:ext uri="{FF2B5EF4-FFF2-40B4-BE49-F238E27FC236}">
                <a16:creationId xmlns:a16="http://schemas.microsoft.com/office/drawing/2014/main" id="{4619123E-EBCF-90D4-A87A-66F0833F0D8B}"/>
              </a:ext>
            </a:extLst>
          </p:cNvPr>
          <p:cNvSpPr>
            <a:spLocks noGrp="1"/>
          </p:cNvSpPr>
          <p:nvPr>
            <p:ph idx="1"/>
          </p:nvPr>
        </p:nvSpPr>
        <p:spPr>
          <a:xfrm>
            <a:off x="1097280" y="1845734"/>
            <a:ext cx="10058400" cy="4386101"/>
          </a:xfrm>
        </p:spPr>
        <p:txBody>
          <a:bodyPr>
            <a:normAutofit/>
          </a:bodyPr>
          <a:lstStyle/>
          <a:p>
            <a:r>
              <a:rPr lang="en-US" dirty="0"/>
              <a:t>AWS Free Tier</a:t>
            </a:r>
          </a:p>
          <a:p>
            <a:pPr lvl="1"/>
            <a:r>
              <a:rPr lang="en-US" dirty="0"/>
              <a:t>Three types of free tier offerings</a:t>
            </a:r>
          </a:p>
          <a:p>
            <a:pPr lvl="2"/>
            <a:r>
              <a:rPr lang="en-US" dirty="0"/>
              <a:t>Free Trials</a:t>
            </a:r>
          </a:p>
          <a:p>
            <a:pPr lvl="3"/>
            <a:r>
              <a:rPr lang="en-US" dirty="0"/>
              <a:t>Machine Learning</a:t>
            </a:r>
          </a:p>
          <a:p>
            <a:pPr lvl="3"/>
            <a:r>
              <a:rPr lang="en-US" dirty="0" err="1"/>
              <a:t>Lightsail</a:t>
            </a:r>
            <a:r>
              <a:rPr lang="en-US" dirty="0"/>
              <a:t> VPS</a:t>
            </a:r>
          </a:p>
          <a:p>
            <a:pPr lvl="3"/>
            <a:r>
              <a:rPr lang="en-US" dirty="0" err="1"/>
              <a:t>DocumentDB</a:t>
            </a:r>
            <a:r>
              <a:rPr lang="en-US" dirty="0"/>
              <a:t>/MongoDB</a:t>
            </a:r>
          </a:p>
          <a:p>
            <a:pPr lvl="2"/>
            <a:r>
              <a:rPr lang="en-US" dirty="0"/>
              <a:t>12 months free</a:t>
            </a:r>
          </a:p>
          <a:p>
            <a:pPr lvl="3"/>
            <a:r>
              <a:rPr lang="en-US" dirty="0"/>
              <a:t>t2/t3.micro EC2 instance (2 vCPU, 1GB RAM, 30GB SSD)</a:t>
            </a:r>
          </a:p>
          <a:p>
            <a:pPr lvl="3"/>
            <a:r>
              <a:rPr lang="en-US" dirty="0"/>
              <a:t> 5GB S3 Storage</a:t>
            </a:r>
          </a:p>
          <a:p>
            <a:pPr lvl="3"/>
            <a:r>
              <a:rPr lang="en-US" dirty="0"/>
              <a:t>Amazon Managed Relational Database Service (RDS)</a:t>
            </a:r>
          </a:p>
          <a:p>
            <a:pPr lvl="2"/>
            <a:r>
              <a:rPr lang="en-US" dirty="0"/>
              <a:t>Always free (with limits on usage)</a:t>
            </a:r>
          </a:p>
          <a:p>
            <a:pPr lvl="3"/>
            <a:r>
              <a:rPr lang="en-US" dirty="0"/>
              <a:t>AWS Lambda</a:t>
            </a:r>
          </a:p>
          <a:p>
            <a:pPr lvl="3"/>
            <a:r>
              <a:rPr lang="en-US" dirty="0"/>
              <a:t>AWS Simple Notification Service (SNS)</a:t>
            </a:r>
          </a:p>
          <a:p>
            <a:pPr lvl="3"/>
            <a:r>
              <a:rPr lang="en-US" dirty="0"/>
              <a:t>AWS Key Management Service (KMS)</a:t>
            </a:r>
          </a:p>
        </p:txBody>
      </p:sp>
      <p:pic>
        <p:nvPicPr>
          <p:cNvPr id="7" name="Picture 6">
            <a:extLst>
              <a:ext uri="{FF2B5EF4-FFF2-40B4-BE49-F238E27FC236}">
                <a16:creationId xmlns:a16="http://schemas.microsoft.com/office/drawing/2014/main" id="{EEE78089-7C2F-A361-4747-5958AB5BF408}"/>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spTree>
    <p:extLst>
      <p:ext uri="{BB962C8B-B14F-4D97-AF65-F5344CB8AC3E}">
        <p14:creationId xmlns:p14="http://schemas.microsoft.com/office/powerpoint/2010/main" val="211689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CD23-B5B8-684B-9D7E-45E4D569B1AD}"/>
              </a:ext>
            </a:extLst>
          </p:cNvPr>
          <p:cNvSpPr>
            <a:spLocks noGrp="1"/>
          </p:cNvSpPr>
          <p:nvPr>
            <p:ph type="title"/>
          </p:nvPr>
        </p:nvSpPr>
        <p:spPr/>
        <p:txBody>
          <a:bodyPr/>
          <a:lstStyle/>
          <a:p>
            <a:r>
              <a:rPr lang="en-US" dirty="0"/>
              <a:t>Amazon Web Services</a:t>
            </a:r>
          </a:p>
        </p:txBody>
      </p:sp>
      <p:sp>
        <p:nvSpPr>
          <p:cNvPr id="3" name="Content Placeholder 2">
            <a:extLst>
              <a:ext uri="{FF2B5EF4-FFF2-40B4-BE49-F238E27FC236}">
                <a16:creationId xmlns:a16="http://schemas.microsoft.com/office/drawing/2014/main" id="{E2B78851-2E66-5043-8F5B-6216AE8C453E}"/>
              </a:ext>
            </a:extLst>
          </p:cNvPr>
          <p:cNvSpPr>
            <a:spLocks noGrp="1"/>
          </p:cNvSpPr>
          <p:nvPr>
            <p:ph idx="1"/>
          </p:nvPr>
        </p:nvSpPr>
        <p:spPr>
          <a:xfrm>
            <a:off x="1097280" y="1845733"/>
            <a:ext cx="10058400" cy="4629208"/>
          </a:xfrm>
        </p:spPr>
        <p:txBody>
          <a:bodyPr>
            <a:normAutofit fontScale="92500" lnSpcReduction="20000"/>
          </a:bodyPr>
          <a:lstStyle/>
          <a:p>
            <a:r>
              <a:rPr lang="en-US" dirty="0"/>
              <a:t>EC2 – Elastic Compute Cloud – The Amazon Web Services component</a:t>
            </a:r>
          </a:p>
          <a:p>
            <a:r>
              <a:rPr lang="en-US" dirty="0"/>
              <a:t>Instance – Virtual Machine – A running VM, similar to our class VM’s</a:t>
            </a:r>
          </a:p>
          <a:p>
            <a:r>
              <a:rPr lang="en-US" dirty="0"/>
              <a:t>Amazon Machine Image (AMI) – Template – An OS installed and pre-configured to quickly deploy</a:t>
            </a:r>
          </a:p>
          <a:p>
            <a:r>
              <a:rPr lang="en-US" dirty="0"/>
              <a:t>Virtual Private Cloud (VPC) – Network – A virtual private non-routable network subnet</a:t>
            </a:r>
          </a:p>
          <a:p>
            <a:r>
              <a:rPr lang="en-US" dirty="0"/>
              <a:t>Internet Gateway (IGW) – Gateway/router – Next hop to the internet</a:t>
            </a:r>
          </a:p>
          <a:p>
            <a:r>
              <a:rPr lang="en-US" dirty="0"/>
              <a:t>Region – A generalized location where AWS physical services are located</a:t>
            </a:r>
          </a:p>
          <a:p>
            <a:r>
              <a:rPr lang="en-US" dirty="0"/>
              <a:t>Availability Zone – An individual data center within a region</a:t>
            </a:r>
          </a:p>
          <a:p>
            <a:r>
              <a:rPr lang="en-US" dirty="0"/>
              <a:t>Security Group – A virtual firewall</a:t>
            </a:r>
          </a:p>
          <a:p>
            <a:r>
              <a:rPr lang="en-US" b="1" u="sng" dirty="0"/>
              <a:t>Elastic Load Balancer (ELB) </a:t>
            </a:r>
            <a:r>
              <a:rPr lang="en-US" dirty="0"/>
              <a:t>– The Elastic Load Balancing Service from Amazon </a:t>
            </a:r>
            <a:br>
              <a:rPr lang="en-US" dirty="0"/>
            </a:br>
            <a:r>
              <a:rPr lang="en-US" dirty="0"/>
              <a:t>will automatically distribute incoming application traffic across multiple </a:t>
            </a:r>
            <a:br>
              <a:rPr lang="en-US" dirty="0"/>
            </a:br>
            <a:r>
              <a:rPr lang="en-US" dirty="0"/>
              <a:t>Amazon EC2 instances.</a:t>
            </a:r>
          </a:p>
          <a:p>
            <a:pPr lvl="1"/>
            <a:r>
              <a:rPr lang="en-US" dirty="0"/>
              <a:t>Load balancers allow you to achieve fault tolerance in your applications, </a:t>
            </a:r>
            <a:br>
              <a:rPr lang="en-US" dirty="0"/>
            </a:br>
            <a:r>
              <a:rPr lang="en-US" dirty="0"/>
              <a:t>seamlessly providing the required amount of load balancing capacity </a:t>
            </a:r>
            <a:br>
              <a:rPr lang="en-US" dirty="0"/>
            </a:br>
            <a:r>
              <a:rPr lang="en-US" dirty="0"/>
              <a:t>needed to route application traffic. </a:t>
            </a:r>
          </a:p>
          <a:p>
            <a:endParaRPr lang="en-US" dirty="0"/>
          </a:p>
        </p:txBody>
      </p:sp>
      <p:pic>
        <p:nvPicPr>
          <p:cNvPr id="4" name="Picture 3">
            <a:extLst>
              <a:ext uri="{FF2B5EF4-FFF2-40B4-BE49-F238E27FC236}">
                <a16:creationId xmlns:a16="http://schemas.microsoft.com/office/drawing/2014/main" id="{AEC16D18-987A-4D4C-8279-DCEFF39B494F}"/>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spTree>
    <p:extLst>
      <p:ext uri="{BB962C8B-B14F-4D97-AF65-F5344CB8AC3E}">
        <p14:creationId xmlns:p14="http://schemas.microsoft.com/office/powerpoint/2010/main" val="417008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2"/>
            <a:ext cx="10151565" cy="4434297"/>
          </a:xfrm>
        </p:spPr>
        <p:txBody>
          <a:bodyPr>
            <a:normAutofit/>
          </a:bodyPr>
          <a:lstStyle/>
          <a:p>
            <a:r>
              <a:rPr lang="en-US" dirty="0"/>
              <a:t>Multiple types of load balancers are available – all which feature high availability, automatic scaling, and robust security.</a:t>
            </a:r>
          </a:p>
          <a:p>
            <a:pPr lvl="1"/>
            <a:r>
              <a:rPr lang="en-US" dirty="0"/>
              <a:t>The ELB Service automatically distributes incoming traffic across multiple Amazon EC2 instances.</a:t>
            </a:r>
          </a:p>
          <a:p>
            <a:pPr lvl="2"/>
            <a:r>
              <a:rPr lang="en-US" dirty="0"/>
              <a:t>Enables fault tolerance in your applications, seamlessly providing the required amount of load balancing capacity needed to route application traffic. </a:t>
            </a:r>
          </a:p>
          <a:p>
            <a:r>
              <a:rPr lang="en-US" dirty="0"/>
              <a:t>The </a:t>
            </a:r>
            <a:r>
              <a:rPr lang="en-US" b="1" u="sng" dirty="0"/>
              <a:t>Classic Load Balancer </a:t>
            </a:r>
            <a:r>
              <a:rPr lang="en-US" dirty="0"/>
              <a:t>routes traffic based on either application or network level information</a:t>
            </a:r>
          </a:p>
          <a:p>
            <a:pPr lvl="1"/>
            <a:r>
              <a:rPr lang="en-US" dirty="0"/>
              <a:t>Ideal for simple load balancing of traffic across multiple EC2 instances</a:t>
            </a:r>
          </a:p>
          <a:p>
            <a:pPr lvl="1"/>
            <a:r>
              <a:rPr lang="en-US" b="0" i="0" dirty="0">
                <a:solidFill>
                  <a:srgbClr val="16191F"/>
                </a:solidFill>
                <a:effectLst/>
                <a:latin typeface="Amazon Ember"/>
              </a:rPr>
              <a:t>Classic Load Balancers are the “previous generation” of load balancer and shouldn’t be used…</a:t>
            </a:r>
            <a:endParaRPr lang="en-US" dirty="0"/>
          </a:p>
          <a:p>
            <a:r>
              <a:rPr lang="en-US" dirty="0"/>
              <a:t>The </a:t>
            </a:r>
            <a:r>
              <a:rPr lang="en-US" b="1" u="sng" dirty="0"/>
              <a:t>Application Load Balancer </a:t>
            </a:r>
            <a:r>
              <a:rPr lang="en-US" dirty="0"/>
              <a:t>routes traffic based on advanced </a:t>
            </a:r>
            <a:br>
              <a:rPr lang="en-US" dirty="0"/>
            </a:br>
            <a:r>
              <a:rPr lang="en-US" dirty="0"/>
              <a:t>application information that includes the content of the request. </a:t>
            </a:r>
          </a:p>
          <a:p>
            <a:pPr lvl="1"/>
            <a:r>
              <a:rPr lang="en-US" dirty="0"/>
              <a:t>Ideal for applications needing advanced routing capabilities, microservices, </a:t>
            </a:r>
            <a:br>
              <a:rPr lang="en-US" dirty="0"/>
            </a:br>
            <a:r>
              <a:rPr lang="en-US" dirty="0"/>
              <a:t>and container-based architectures.</a:t>
            </a:r>
          </a:p>
          <a:p>
            <a:pPr lvl="1"/>
            <a:r>
              <a:rPr lang="en-US" dirty="0"/>
              <a:t>Application Load Balancer offers the ability to route traffic to multiple services </a:t>
            </a:r>
            <a:br>
              <a:rPr lang="en-US" dirty="0"/>
            </a:br>
            <a:r>
              <a:rPr lang="en-US" dirty="0"/>
              <a:t>or load balance across multiple ports on the same EC2 instance. </a:t>
            </a:r>
          </a:p>
        </p:txBody>
      </p:sp>
      <p:pic>
        <p:nvPicPr>
          <p:cNvPr id="4" name="Picture 3">
            <a:extLst>
              <a:ext uri="{FF2B5EF4-FFF2-40B4-BE49-F238E27FC236}">
                <a16:creationId xmlns:a16="http://schemas.microsoft.com/office/drawing/2014/main" id="{DE3387F2-DAD2-6B4A-A4EA-25ABBA6685BD}"/>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spTree>
    <p:extLst>
      <p:ext uri="{BB962C8B-B14F-4D97-AF65-F5344CB8AC3E}">
        <p14:creationId xmlns:p14="http://schemas.microsoft.com/office/powerpoint/2010/main" val="8652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3"/>
            <a:ext cx="10151565" cy="4260236"/>
          </a:xfrm>
        </p:spPr>
        <p:txBody>
          <a:bodyPr>
            <a:normAutofit/>
          </a:bodyPr>
          <a:lstStyle/>
          <a:p>
            <a:r>
              <a:rPr lang="en-US" dirty="0"/>
              <a:t>Multiple types of load balancers are available – all which feature high availability, automatic scaling, and robust security.</a:t>
            </a:r>
          </a:p>
          <a:p>
            <a:r>
              <a:rPr lang="en-US" dirty="0"/>
              <a:t>The </a:t>
            </a:r>
            <a:r>
              <a:rPr lang="en-US" b="1" u="sng" dirty="0"/>
              <a:t>Network Load Balancer</a:t>
            </a:r>
            <a:r>
              <a:rPr lang="en-US" dirty="0"/>
              <a:t> offers ultra-high performance, TLS offloading, and more</a:t>
            </a:r>
          </a:p>
          <a:p>
            <a:pPr lvl="1"/>
            <a:r>
              <a:rPr lang="en-US" dirty="0"/>
              <a:t>Operates at the connection level</a:t>
            </a:r>
          </a:p>
          <a:p>
            <a:pPr lvl="1"/>
            <a:r>
              <a:rPr lang="en-US" dirty="0"/>
              <a:t>Capable of handling millions of requests per second</a:t>
            </a:r>
          </a:p>
          <a:p>
            <a:pPr lvl="1"/>
            <a:r>
              <a:rPr lang="en-US" dirty="0"/>
              <a:t>Maintains ultra-low latencies</a:t>
            </a:r>
          </a:p>
          <a:p>
            <a:r>
              <a:rPr lang="en-US" dirty="0"/>
              <a:t>The </a:t>
            </a:r>
            <a:r>
              <a:rPr lang="en-US" b="1" u="sng" dirty="0"/>
              <a:t>Gateway Load Balancer</a:t>
            </a:r>
            <a:r>
              <a:rPr lang="en-US" dirty="0"/>
              <a:t> supports third-party GENEVE appliances</a:t>
            </a:r>
          </a:p>
          <a:p>
            <a:pPr lvl="1"/>
            <a:r>
              <a:rPr lang="en-US" dirty="0"/>
              <a:t>GENEVE: Generic Network Virtualization Encapsulation</a:t>
            </a:r>
          </a:p>
          <a:p>
            <a:pPr lvl="1"/>
            <a:r>
              <a:rPr lang="en-US" dirty="0"/>
              <a:t>Allows for improved security, compliance, and policy controls</a:t>
            </a:r>
          </a:p>
        </p:txBody>
      </p:sp>
      <p:pic>
        <p:nvPicPr>
          <p:cNvPr id="4" name="Picture 3">
            <a:extLst>
              <a:ext uri="{FF2B5EF4-FFF2-40B4-BE49-F238E27FC236}">
                <a16:creationId xmlns:a16="http://schemas.microsoft.com/office/drawing/2014/main" id="{DE3387F2-DAD2-6B4A-A4EA-25ABBA6685BD}"/>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spTree>
    <p:extLst>
      <p:ext uri="{BB962C8B-B14F-4D97-AF65-F5344CB8AC3E}">
        <p14:creationId xmlns:p14="http://schemas.microsoft.com/office/powerpoint/2010/main" val="279495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normAutofit/>
          </a:bodyPr>
          <a:lstStyle/>
          <a:p>
            <a:r>
              <a:rPr lang="en-US" dirty="0"/>
              <a:t>The ELB Service automatically distributes incoming traffic across multiple Amazon EC2 instances.</a:t>
            </a:r>
          </a:p>
          <a:p>
            <a:pPr lvl="1"/>
            <a:r>
              <a:rPr lang="en-US" dirty="0"/>
              <a:t>Enables fault tolerance in your applications, seamlessly providing the required amount of load balancing capacity needed to route application traffic. </a:t>
            </a:r>
          </a:p>
          <a:p>
            <a:r>
              <a:rPr lang="en-US" dirty="0"/>
              <a:t>Elastic Load Balancing offers two types of load balancers</a:t>
            </a:r>
          </a:p>
          <a:p>
            <a:pPr lvl="1"/>
            <a:r>
              <a:rPr lang="en-US" dirty="0"/>
              <a:t>Both load balancers feature high availability, automatic scaling, and robust security!</a:t>
            </a:r>
          </a:p>
          <a:p>
            <a:pPr lvl="1"/>
            <a:r>
              <a:rPr lang="en-US" dirty="0"/>
              <a:t>The Classic Load Balancer routes traffic based on either application or network level information</a:t>
            </a:r>
          </a:p>
          <a:p>
            <a:pPr lvl="2"/>
            <a:r>
              <a:rPr lang="en-US" sz="1600" dirty="0"/>
              <a:t>Ideal for simple load balancing of traffic across multiple EC2 instances</a:t>
            </a:r>
          </a:p>
          <a:p>
            <a:pPr lvl="1"/>
            <a:r>
              <a:rPr lang="en-US" dirty="0"/>
              <a:t>The Application Load Balancer that routes traffic based on advanced application level information</a:t>
            </a:r>
          </a:p>
          <a:p>
            <a:pPr lvl="2"/>
            <a:r>
              <a:rPr lang="en-US" sz="1600" dirty="0"/>
              <a:t>This info will include the content of the request</a:t>
            </a:r>
          </a:p>
          <a:p>
            <a:pPr lvl="2"/>
            <a:r>
              <a:rPr lang="en-US" sz="1600" dirty="0"/>
              <a:t>Ideal for applications needing advanced routing capabilities, </a:t>
            </a:r>
            <a:br>
              <a:rPr lang="en-US" sz="1600" dirty="0"/>
            </a:br>
            <a:r>
              <a:rPr lang="en-US" sz="1600" dirty="0"/>
              <a:t>microservices, and container-based architectures. </a:t>
            </a:r>
          </a:p>
          <a:p>
            <a:pPr lvl="2"/>
            <a:r>
              <a:rPr lang="en-US" sz="1600" dirty="0"/>
              <a:t>Provides the ability to route traffic to multiple services or </a:t>
            </a:r>
            <a:br>
              <a:rPr lang="en-US" sz="1600" dirty="0"/>
            </a:br>
            <a:r>
              <a:rPr lang="en-US" sz="1600" dirty="0"/>
              <a:t>load balance across multiple ports on the same EC2 instance.</a:t>
            </a:r>
          </a:p>
        </p:txBody>
      </p:sp>
      <p:pic>
        <p:nvPicPr>
          <p:cNvPr id="6" name="Picture 2" descr="Amazon Web Services (AWS) - Cloud Computing Services">
            <a:extLst>
              <a:ext uri="{FF2B5EF4-FFF2-40B4-BE49-F238E27FC236}">
                <a16:creationId xmlns:a16="http://schemas.microsoft.com/office/drawing/2014/main" id="{FCC63E99-6B91-4446-B020-893CE93197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10289933" y="5020250"/>
            <a:ext cx="1731493" cy="11378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5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Two Web Server Instances</a:t>
            </a:r>
          </a:p>
          <a:p>
            <a:pPr lvl="1"/>
            <a:r>
              <a:rPr lang="en-US" dirty="0"/>
              <a:t>Two separate subnets</a:t>
            </a:r>
          </a:p>
          <a:p>
            <a:pPr lvl="1"/>
            <a:r>
              <a:rPr lang="en-US" dirty="0"/>
              <a:t>Two separate Availability Zones</a:t>
            </a:r>
          </a:p>
          <a:p>
            <a:pPr lvl="1"/>
            <a:r>
              <a:rPr lang="en-US" dirty="0"/>
              <a:t>One Virtual Private Cloud</a:t>
            </a:r>
          </a:p>
          <a:p>
            <a:pPr lvl="1"/>
            <a:r>
              <a:rPr lang="en-US" dirty="0"/>
              <a:t>One Region</a:t>
            </a:r>
          </a:p>
          <a:p>
            <a:pPr lvl="1"/>
            <a:r>
              <a:rPr lang="en-US" dirty="0"/>
              <a:t>One Security Group</a:t>
            </a:r>
          </a:p>
          <a:p>
            <a:r>
              <a:rPr lang="en-US" dirty="0"/>
              <a:t>High Availability Design!</a:t>
            </a:r>
          </a:p>
          <a:p>
            <a:pPr lvl="1"/>
            <a:r>
              <a:rPr lang="en-US" dirty="0"/>
              <a:t>We can take one instance offline at</a:t>
            </a:r>
            <a:br>
              <a:rPr lang="en-US" dirty="0"/>
            </a:br>
            <a:r>
              <a:rPr lang="en-US" dirty="0"/>
              <a:t>a time with no disruption to our website!</a:t>
            </a:r>
          </a:p>
          <a:p>
            <a:pPr lvl="1"/>
            <a:r>
              <a:rPr lang="en-US" dirty="0"/>
              <a:t>Blue/Green upgrades</a:t>
            </a:r>
          </a:p>
          <a:p>
            <a:pPr lvl="1"/>
            <a:r>
              <a:rPr lang="en-US" dirty="0"/>
              <a:t>Rolling upgrades</a:t>
            </a:r>
          </a:p>
          <a:p>
            <a:pPr lvl="1"/>
            <a:r>
              <a:rPr lang="en-US" dirty="0"/>
              <a:t>Provides for automatic scaling!</a:t>
            </a:r>
          </a:p>
          <a:p>
            <a:pPr lvl="1"/>
            <a:endParaRPr lang="en-US" dirty="0"/>
          </a:p>
        </p:txBody>
      </p:sp>
      <p:pic>
        <p:nvPicPr>
          <p:cNvPr id="6" name="Picture 1" descr="page2image19366512">
            <a:extLst>
              <a:ext uri="{FF2B5EF4-FFF2-40B4-BE49-F238E27FC236}">
                <a16:creationId xmlns:a16="http://schemas.microsoft.com/office/drawing/2014/main" id="{B0D8B9B8-1C00-894E-A6FA-418C5A608A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577" y="2191724"/>
            <a:ext cx="5024257" cy="40095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7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In our example, we already have a VPC with </a:t>
            </a:r>
            <a:br>
              <a:rPr lang="en-US" dirty="0"/>
            </a:br>
            <a:r>
              <a:rPr lang="en-US" dirty="0"/>
              <a:t>multiple subnets and two EC2 instances running </a:t>
            </a:r>
            <a:br>
              <a:rPr lang="en-US" dirty="0"/>
            </a:br>
            <a:r>
              <a:rPr lang="en-US" dirty="0"/>
              <a:t>inside the VPC in different Availability Zones.</a:t>
            </a:r>
          </a:p>
          <a:p>
            <a:r>
              <a:rPr lang="en-US" dirty="0"/>
              <a:t>Both instances are inside the same Security Group </a:t>
            </a:r>
            <a:br>
              <a:rPr lang="en-US" dirty="0"/>
            </a:br>
            <a:r>
              <a:rPr lang="en-US" dirty="0"/>
              <a:t>called Web-App-SG, which is allowing HTTP access </a:t>
            </a:r>
            <a:br>
              <a:rPr lang="en-US" dirty="0"/>
            </a:br>
            <a:r>
              <a:rPr lang="en-US" dirty="0"/>
              <a:t>to port 80 from anywhere (0.0.0.0/0).</a:t>
            </a:r>
          </a:p>
          <a:p>
            <a:r>
              <a:rPr lang="en-US" dirty="0"/>
              <a:t>Each EC2 instance is running the same web app.</a:t>
            </a:r>
          </a:p>
          <a:p>
            <a:r>
              <a:rPr lang="en-US" dirty="0"/>
              <a:t>We want to </a:t>
            </a:r>
            <a:r>
              <a:rPr lang="en-US" b="1" dirty="0"/>
              <a:t>configure an LB to create a central </a:t>
            </a:r>
            <a:br>
              <a:rPr lang="en-US" b="1" dirty="0"/>
            </a:br>
            <a:r>
              <a:rPr lang="en-US" b="1" dirty="0"/>
              <a:t>point of access to our application</a:t>
            </a:r>
          </a:p>
          <a:p>
            <a:r>
              <a:rPr lang="en-US" dirty="0"/>
              <a:t>We also want to configure our architecture in a </a:t>
            </a:r>
            <a:br>
              <a:rPr lang="en-US" dirty="0"/>
            </a:br>
            <a:r>
              <a:rPr lang="en-US" dirty="0"/>
              <a:t>way that </a:t>
            </a:r>
            <a:r>
              <a:rPr lang="en-US" b="1" dirty="0"/>
              <a:t>users can only access the application </a:t>
            </a:r>
            <a:br>
              <a:rPr lang="en-US" b="1" dirty="0"/>
            </a:br>
            <a:r>
              <a:rPr lang="en-US" b="1" dirty="0"/>
              <a:t>through the ELB</a:t>
            </a:r>
            <a:r>
              <a:rPr lang="en-US" dirty="0"/>
              <a:t>.</a:t>
            </a:r>
          </a:p>
          <a:p>
            <a:endParaRPr lang="en-US" dirty="0"/>
          </a:p>
        </p:txBody>
      </p:sp>
      <p:pic>
        <p:nvPicPr>
          <p:cNvPr id="1026" name="Picture 2" descr="Terraform Tutorial - VPC, Subnets, RouteTable, ELB, Security Group, and  Apache server I - 2021">
            <a:extLst>
              <a:ext uri="{FF2B5EF4-FFF2-40B4-BE49-F238E27FC236}">
                <a16:creationId xmlns:a16="http://schemas.microsoft.com/office/drawing/2014/main" id="{6835EB32-90D2-637E-F0C3-E56A92499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7" t="2251" r="3366" b="1"/>
          <a:stretch/>
        </p:blipFill>
        <p:spPr bwMode="auto">
          <a:xfrm>
            <a:off x="6507932" y="2133600"/>
            <a:ext cx="5234488" cy="3596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4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A931-B792-5F55-039A-464B4D29DDCD}"/>
              </a:ext>
            </a:extLst>
          </p:cNvPr>
          <p:cNvSpPr>
            <a:spLocks noGrp="1"/>
          </p:cNvSpPr>
          <p:nvPr>
            <p:ph type="title"/>
          </p:nvPr>
        </p:nvSpPr>
        <p:spPr/>
        <p:txBody>
          <a:bodyPr/>
          <a:lstStyle/>
          <a:p>
            <a:r>
              <a:rPr lang="en-US" dirty="0"/>
              <a:t>Multi-Region HA Environment</a:t>
            </a:r>
          </a:p>
        </p:txBody>
      </p:sp>
      <p:pic>
        <p:nvPicPr>
          <p:cNvPr id="4" name="Picture 3">
            <a:extLst>
              <a:ext uri="{FF2B5EF4-FFF2-40B4-BE49-F238E27FC236}">
                <a16:creationId xmlns:a16="http://schemas.microsoft.com/office/drawing/2014/main" id="{689F1DD7-A34C-B0DD-2A48-5B8F77009371}"/>
              </a:ext>
            </a:extLst>
          </p:cNvPr>
          <p:cNvPicPr>
            <a:picLocks noChangeAspect="1"/>
          </p:cNvPicPr>
          <p:nvPr/>
        </p:nvPicPr>
        <p:blipFill>
          <a:blip r:embed="rId2"/>
          <a:stretch>
            <a:fillRect/>
          </a:stretch>
        </p:blipFill>
        <p:spPr>
          <a:xfrm>
            <a:off x="2758470" y="1845734"/>
            <a:ext cx="6675059" cy="4389903"/>
          </a:xfrm>
          <a:prstGeom prst="rect">
            <a:avLst/>
          </a:prstGeom>
          <a:ln>
            <a:solidFill>
              <a:schemeClr val="tx1"/>
            </a:solidFill>
          </a:ln>
        </p:spPr>
      </p:pic>
    </p:spTree>
    <p:extLst>
      <p:ext uri="{BB962C8B-B14F-4D97-AF65-F5344CB8AC3E}">
        <p14:creationId xmlns:p14="http://schemas.microsoft.com/office/powerpoint/2010/main" val="234733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a:xfrm>
            <a:off x="1097278" y="1845734"/>
            <a:ext cx="4937760" cy="4360334"/>
          </a:xfrm>
        </p:spPr>
        <p:txBody>
          <a:bodyPr>
            <a:normAutofit/>
          </a:bodyPr>
          <a:lstStyle/>
          <a:p>
            <a:r>
              <a:rPr lang="en-US" dirty="0"/>
              <a:t>AWS and Cloud</a:t>
            </a:r>
          </a:p>
          <a:p>
            <a:pPr lvl="1"/>
            <a:r>
              <a:rPr lang="en-US" altLang="en-US" dirty="0"/>
              <a:t>Examples and Walkthroughs</a:t>
            </a:r>
          </a:p>
          <a:p>
            <a:pPr lvl="1"/>
            <a:r>
              <a:rPr lang="en-US" altLang="en-US" dirty="0"/>
              <a:t>Demo</a:t>
            </a:r>
          </a:p>
          <a:p>
            <a:pPr lvl="1"/>
            <a:r>
              <a:rPr lang="en-US" altLang="en-US" dirty="0"/>
              <a:t>Backup</a:t>
            </a:r>
          </a:p>
          <a:p>
            <a:pPr lvl="1"/>
            <a:r>
              <a:rPr lang="en-US" altLang="en-US" dirty="0"/>
              <a:t>Disaster Recovery</a:t>
            </a:r>
          </a:p>
        </p:txBody>
      </p:sp>
      <p:pic>
        <p:nvPicPr>
          <p:cNvPr id="2050" name="Picture 2" descr="http://www.objectivecontrols.com/images/Risk_Management_Strategic_Object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22030" y="3510492"/>
            <a:ext cx="2533650" cy="2695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8C57D65-D597-445E-948F-76DB24007E69}"/>
              </a:ext>
            </a:extLst>
          </p:cNvPr>
          <p:cNvSpPr/>
          <p:nvPr/>
        </p:nvSpPr>
        <p:spPr>
          <a:xfrm>
            <a:off x="1218594" y="4450902"/>
            <a:ext cx="7437101" cy="120032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Disclaimer: AWS changes things a lot, </a:t>
            </a:r>
            <a:br>
              <a:rPr lang="en-US" sz="3600" dirty="0">
                <a:ln w="0"/>
                <a:effectLst>
                  <a:outerShdw blurRad="38100" dist="19050" dir="2700000" algn="tl" rotWithShape="0">
                    <a:schemeClr val="dk1">
                      <a:alpha val="40000"/>
                    </a:schemeClr>
                  </a:outerShdw>
                </a:effectLst>
              </a:rPr>
            </a:br>
            <a:r>
              <a:rPr lang="en-US" sz="3600" dirty="0">
                <a:ln w="0"/>
                <a:effectLst>
                  <a:outerShdw blurRad="38100" dist="19050" dir="2700000" algn="tl" rotWithShape="0">
                    <a:schemeClr val="dk1">
                      <a:alpha val="40000"/>
                    </a:schemeClr>
                  </a:outerShdw>
                </a:effectLst>
              </a:rPr>
              <a:t>items and images may change…</a:t>
            </a:r>
          </a:p>
        </p:txBody>
      </p:sp>
    </p:spTree>
    <p:extLst>
      <p:ext uri="{BB962C8B-B14F-4D97-AF65-F5344CB8AC3E}">
        <p14:creationId xmlns:p14="http://schemas.microsoft.com/office/powerpoint/2010/main" val="408472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878F2-E6B5-4DB0-838B-A219432A36DF}"/>
              </a:ext>
            </a:extLst>
          </p:cNvPr>
          <p:cNvSpPr>
            <a:spLocks noGrp="1"/>
          </p:cNvSpPr>
          <p:nvPr>
            <p:ph type="title"/>
          </p:nvPr>
        </p:nvSpPr>
        <p:spPr/>
        <p:txBody>
          <a:bodyPr/>
          <a:lstStyle/>
          <a:p>
            <a:r>
              <a:rPr lang="en-US" dirty="0"/>
              <a:t>Launch an EC2 Instance</a:t>
            </a:r>
          </a:p>
        </p:txBody>
      </p:sp>
      <p:sp>
        <p:nvSpPr>
          <p:cNvPr id="6" name="Content Placeholder 5">
            <a:extLst>
              <a:ext uri="{FF2B5EF4-FFF2-40B4-BE49-F238E27FC236}">
                <a16:creationId xmlns:a16="http://schemas.microsoft.com/office/drawing/2014/main" id="{9D002BA8-B010-4BDE-AFEF-B79591D4F1F1}"/>
              </a:ext>
            </a:extLst>
          </p:cNvPr>
          <p:cNvSpPr>
            <a:spLocks noGrp="1"/>
          </p:cNvSpPr>
          <p:nvPr>
            <p:ph idx="1"/>
          </p:nvPr>
        </p:nvSpPr>
        <p:spPr/>
        <p:txBody>
          <a:bodyPr/>
          <a:lstStyle/>
          <a:p>
            <a:r>
              <a:rPr lang="en-US" dirty="0"/>
              <a:t>Login to AWS and browse to the EC2 dashboard, and select Instances</a:t>
            </a:r>
          </a:p>
          <a:p>
            <a:pPr lvl="1"/>
            <a:r>
              <a:rPr lang="en-US" dirty="0"/>
              <a:t>This console will show you any running EC2 instances you may have</a:t>
            </a:r>
          </a:p>
          <a:p>
            <a:pPr lvl="1"/>
            <a:r>
              <a:rPr lang="en-US" dirty="0"/>
              <a:t>Select Launch Instances in the upper-right corner</a:t>
            </a:r>
          </a:p>
          <a:p>
            <a:pPr lvl="2"/>
            <a:r>
              <a:rPr lang="en-US" dirty="0"/>
              <a:t>This will take you to some options to build machines</a:t>
            </a:r>
          </a:p>
          <a:p>
            <a:pPr lvl="1"/>
            <a:r>
              <a:rPr lang="en-US" dirty="0"/>
              <a:t>Browse through the list of available instances and options</a:t>
            </a:r>
          </a:p>
        </p:txBody>
      </p:sp>
      <p:pic>
        <p:nvPicPr>
          <p:cNvPr id="3" name="Picture 2">
            <a:extLst>
              <a:ext uri="{FF2B5EF4-FFF2-40B4-BE49-F238E27FC236}">
                <a16:creationId xmlns:a16="http://schemas.microsoft.com/office/drawing/2014/main" id="{D993E56F-45CF-41E0-B8A0-6FE918CE4548}"/>
              </a:ext>
            </a:extLst>
          </p:cNvPr>
          <p:cNvPicPr>
            <a:picLocks noChangeAspect="1"/>
          </p:cNvPicPr>
          <p:nvPr/>
        </p:nvPicPr>
        <p:blipFill>
          <a:blip r:embed="rId2"/>
          <a:stretch>
            <a:fillRect/>
          </a:stretch>
        </p:blipFill>
        <p:spPr>
          <a:xfrm>
            <a:off x="1097280" y="3857414"/>
            <a:ext cx="3433315" cy="2127392"/>
          </a:xfrm>
          <a:prstGeom prst="rect">
            <a:avLst/>
          </a:prstGeom>
          <a:ln>
            <a:solidFill>
              <a:schemeClr val="tx1"/>
            </a:solidFill>
          </a:ln>
        </p:spPr>
      </p:pic>
      <p:pic>
        <p:nvPicPr>
          <p:cNvPr id="7" name="Picture 6">
            <a:extLst>
              <a:ext uri="{FF2B5EF4-FFF2-40B4-BE49-F238E27FC236}">
                <a16:creationId xmlns:a16="http://schemas.microsoft.com/office/drawing/2014/main" id="{7E98BE16-2077-4827-82AB-BB0360D8F2EB}"/>
              </a:ext>
            </a:extLst>
          </p:cNvPr>
          <p:cNvPicPr>
            <a:picLocks noChangeAspect="1"/>
          </p:cNvPicPr>
          <p:nvPr/>
        </p:nvPicPr>
        <p:blipFill>
          <a:blip r:embed="rId3"/>
          <a:stretch>
            <a:fillRect/>
          </a:stretch>
        </p:blipFill>
        <p:spPr>
          <a:xfrm>
            <a:off x="5895525" y="4383874"/>
            <a:ext cx="1676400" cy="609600"/>
          </a:xfrm>
          <a:prstGeom prst="rect">
            <a:avLst/>
          </a:prstGeom>
          <a:ln>
            <a:solidFill>
              <a:schemeClr val="tx1"/>
            </a:solidFill>
          </a:ln>
        </p:spPr>
      </p:pic>
      <p:pic>
        <p:nvPicPr>
          <p:cNvPr id="9" name="Picture 8">
            <a:extLst>
              <a:ext uri="{FF2B5EF4-FFF2-40B4-BE49-F238E27FC236}">
                <a16:creationId xmlns:a16="http://schemas.microsoft.com/office/drawing/2014/main" id="{706630FD-393B-455F-8404-964598C9F516}"/>
              </a:ext>
            </a:extLst>
          </p:cNvPr>
          <p:cNvPicPr>
            <a:picLocks noChangeAspect="1"/>
          </p:cNvPicPr>
          <p:nvPr/>
        </p:nvPicPr>
        <p:blipFill>
          <a:blip r:embed="rId4"/>
          <a:stretch>
            <a:fillRect/>
          </a:stretch>
        </p:blipFill>
        <p:spPr>
          <a:xfrm>
            <a:off x="8936855" y="3154729"/>
            <a:ext cx="2218825" cy="2821928"/>
          </a:xfrm>
          <a:prstGeom prst="rect">
            <a:avLst/>
          </a:prstGeom>
          <a:ln>
            <a:solidFill>
              <a:schemeClr val="tx1"/>
            </a:solidFill>
          </a:ln>
        </p:spPr>
      </p:pic>
    </p:spTree>
    <p:extLst>
      <p:ext uri="{BB962C8B-B14F-4D97-AF65-F5344CB8AC3E}">
        <p14:creationId xmlns:p14="http://schemas.microsoft.com/office/powerpoint/2010/main" val="37814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878F2-E6B5-4DB0-838B-A219432A36DF}"/>
              </a:ext>
            </a:extLst>
          </p:cNvPr>
          <p:cNvSpPr>
            <a:spLocks noGrp="1"/>
          </p:cNvSpPr>
          <p:nvPr>
            <p:ph type="title"/>
          </p:nvPr>
        </p:nvSpPr>
        <p:spPr/>
        <p:txBody>
          <a:bodyPr/>
          <a:lstStyle/>
          <a:p>
            <a:r>
              <a:rPr lang="en-US" dirty="0"/>
              <a:t>Launch an EC2 Instance</a:t>
            </a:r>
          </a:p>
        </p:txBody>
      </p:sp>
      <p:sp>
        <p:nvSpPr>
          <p:cNvPr id="6" name="Content Placeholder 5">
            <a:extLst>
              <a:ext uri="{FF2B5EF4-FFF2-40B4-BE49-F238E27FC236}">
                <a16:creationId xmlns:a16="http://schemas.microsoft.com/office/drawing/2014/main" id="{9D002BA8-B010-4BDE-AFEF-B79591D4F1F1}"/>
              </a:ext>
            </a:extLst>
          </p:cNvPr>
          <p:cNvSpPr>
            <a:spLocks noGrp="1"/>
          </p:cNvSpPr>
          <p:nvPr>
            <p:ph idx="1"/>
          </p:nvPr>
        </p:nvSpPr>
        <p:spPr>
          <a:xfrm>
            <a:off x="1097280" y="1845733"/>
            <a:ext cx="10058400" cy="4725663"/>
          </a:xfrm>
        </p:spPr>
        <p:txBody>
          <a:bodyPr>
            <a:normAutofit/>
          </a:bodyPr>
          <a:lstStyle/>
          <a:p>
            <a:r>
              <a:rPr lang="en-US" dirty="0"/>
              <a:t>Create a new Instance</a:t>
            </a:r>
          </a:p>
          <a:p>
            <a:pPr lvl="1"/>
            <a:r>
              <a:rPr lang="en-US" dirty="0"/>
              <a:t>Browse through the list of available instances and options</a:t>
            </a:r>
          </a:p>
          <a:p>
            <a:pPr lvl="2"/>
            <a:r>
              <a:rPr lang="en-US" dirty="0"/>
              <a:t>Amazon Linux, Ubuntu, Windows, Red Hat, more…</a:t>
            </a:r>
          </a:p>
          <a:p>
            <a:pPr lvl="2"/>
            <a:r>
              <a:rPr lang="en-US" dirty="0"/>
              <a:t>These are built from Amazon Machine Images (AMI’s)</a:t>
            </a:r>
          </a:p>
          <a:p>
            <a:pPr lvl="3"/>
            <a:r>
              <a:rPr lang="en-US" dirty="0"/>
              <a:t>You can potentially create your own AMI’s</a:t>
            </a:r>
          </a:p>
          <a:p>
            <a:pPr lvl="2"/>
            <a:r>
              <a:rPr lang="en-US" dirty="0"/>
              <a:t>Multiple instance types to specify different configurations</a:t>
            </a:r>
          </a:p>
          <a:p>
            <a:pPr lvl="3"/>
            <a:r>
              <a:rPr lang="en-US" dirty="0"/>
              <a:t>Free tier t3.micro</a:t>
            </a:r>
          </a:p>
          <a:p>
            <a:pPr lvl="4"/>
            <a:r>
              <a:rPr lang="en-US" dirty="0"/>
              <a:t>2 vCPU’s, 1GiB RAM, 30GiB Storage</a:t>
            </a:r>
          </a:p>
          <a:p>
            <a:pPr lvl="2"/>
            <a:r>
              <a:rPr lang="en-US" dirty="0"/>
              <a:t>Network settings to configure security groups!</a:t>
            </a:r>
          </a:p>
          <a:p>
            <a:pPr lvl="2"/>
            <a:r>
              <a:rPr lang="en-US" dirty="0"/>
              <a:t>Key pairs are required for login!</a:t>
            </a:r>
          </a:p>
          <a:p>
            <a:pPr lvl="3"/>
            <a:r>
              <a:rPr lang="en-US" dirty="0"/>
              <a:t>Either select or create a new keypair</a:t>
            </a:r>
          </a:p>
          <a:p>
            <a:pPr lvl="4"/>
            <a:r>
              <a:rPr lang="en-US" dirty="0"/>
              <a:t>Putty will use a .</a:t>
            </a:r>
            <a:r>
              <a:rPr lang="en-US" dirty="0" err="1"/>
              <a:t>ppk</a:t>
            </a:r>
            <a:r>
              <a:rPr lang="en-US" dirty="0"/>
              <a:t> file, </a:t>
            </a:r>
            <a:r>
              <a:rPr lang="en-US" dirty="0" err="1"/>
              <a:t>ssh</a:t>
            </a:r>
            <a:r>
              <a:rPr lang="en-US" dirty="0"/>
              <a:t> uses a .</a:t>
            </a:r>
            <a:r>
              <a:rPr lang="en-US" dirty="0" err="1"/>
              <a:t>pem</a:t>
            </a:r>
            <a:r>
              <a:rPr lang="en-US" dirty="0"/>
              <a:t> file</a:t>
            </a:r>
          </a:p>
          <a:p>
            <a:pPr lvl="5"/>
            <a:r>
              <a:rPr lang="en-US" dirty="0"/>
              <a:t>The .</a:t>
            </a:r>
            <a:r>
              <a:rPr lang="en-US" dirty="0" err="1"/>
              <a:t>pem</a:t>
            </a:r>
            <a:r>
              <a:rPr lang="en-US" dirty="0"/>
              <a:t> file is our typical private key file</a:t>
            </a:r>
          </a:p>
          <a:p>
            <a:pPr lvl="2"/>
            <a:r>
              <a:rPr lang="en-US" dirty="0"/>
              <a:t>Additional advanced configuration options</a:t>
            </a:r>
          </a:p>
          <a:p>
            <a:pPr lvl="3"/>
            <a:r>
              <a:rPr lang="en-US" dirty="0"/>
              <a:t>Spot instances, tagging, </a:t>
            </a:r>
            <a:r>
              <a:rPr lang="en-US" dirty="0" err="1"/>
              <a:t>userdata</a:t>
            </a:r>
            <a:r>
              <a:rPr lang="en-US" dirty="0"/>
              <a:t> files, </a:t>
            </a:r>
            <a:r>
              <a:rPr lang="en-US" dirty="0" err="1"/>
              <a:t>etc</a:t>
            </a:r>
            <a:r>
              <a:rPr lang="en-US" dirty="0"/>
              <a:t>…</a:t>
            </a:r>
          </a:p>
        </p:txBody>
      </p:sp>
      <p:pic>
        <p:nvPicPr>
          <p:cNvPr id="4" name="Picture 3">
            <a:extLst>
              <a:ext uri="{FF2B5EF4-FFF2-40B4-BE49-F238E27FC236}">
                <a16:creationId xmlns:a16="http://schemas.microsoft.com/office/drawing/2014/main" id="{300EF60A-D465-4712-8C94-06F412215A20}"/>
              </a:ext>
            </a:extLst>
          </p:cNvPr>
          <p:cNvPicPr>
            <a:picLocks noChangeAspect="1"/>
          </p:cNvPicPr>
          <p:nvPr/>
        </p:nvPicPr>
        <p:blipFill>
          <a:blip r:embed="rId2"/>
          <a:stretch>
            <a:fillRect/>
          </a:stretch>
        </p:blipFill>
        <p:spPr>
          <a:xfrm>
            <a:off x="9202776" y="1845734"/>
            <a:ext cx="1891944" cy="4339087"/>
          </a:xfrm>
          <a:prstGeom prst="rect">
            <a:avLst/>
          </a:prstGeom>
          <a:ln>
            <a:solidFill>
              <a:schemeClr val="tx1"/>
            </a:solidFill>
          </a:ln>
        </p:spPr>
      </p:pic>
    </p:spTree>
    <p:extLst>
      <p:ext uri="{BB962C8B-B14F-4D97-AF65-F5344CB8AC3E}">
        <p14:creationId xmlns:p14="http://schemas.microsoft.com/office/powerpoint/2010/main" val="40243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878F2-E6B5-4DB0-838B-A219432A36DF}"/>
              </a:ext>
            </a:extLst>
          </p:cNvPr>
          <p:cNvSpPr>
            <a:spLocks noGrp="1"/>
          </p:cNvSpPr>
          <p:nvPr>
            <p:ph type="title"/>
          </p:nvPr>
        </p:nvSpPr>
        <p:spPr/>
        <p:txBody>
          <a:bodyPr/>
          <a:lstStyle/>
          <a:p>
            <a:r>
              <a:rPr lang="en-US" dirty="0"/>
              <a:t>Launch an EC2 Instance</a:t>
            </a:r>
          </a:p>
        </p:txBody>
      </p:sp>
      <p:sp>
        <p:nvSpPr>
          <p:cNvPr id="6" name="Content Placeholder 5">
            <a:extLst>
              <a:ext uri="{FF2B5EF4-FFF2-40B4-BE49-F238E27FC236}">
                <a16:creationId xmlns:a16="http://schemas.microsoft.com/office/drawing/2014/main" id="{9D002BA8-B010-4BDE-AFEF-B79591D4F1F1}"/>
              </a:ext>
            </a:extLst>
          </p:cNvPr>
          <p:cNvSpPr>
            <a:spLocks noGrp="1"/>
          </p:cNvSpPr>
          <p:nvPr>
            <p:ph idx="1"/>
          </p:nvPr>
        </p:nvSpPr>
        <p:spPr>
          <a:xfrm>
            <a:off x="1097279" y="1845733"/>
            <a:ext cx="10722059" cy="4530792"/>
          </a:xfrm>
        </p:spPr>
        <p:txBody>
          <a:bodyPr>
            <a:normAutofit lnSpcReduction="10000"/>
          </a:bodyPr>
          <a:lstStyle/>
          <a:p>
            <a:r>
              <a:rPr lang="en-US" dirty="0"/>
              <a:t>Create a new Instance</a:t>
            </a:r>
          </a:p>
          <a:p>
            <a:pPr lvl="1"/>
            <a:r>
              <a:rPr lang="en-US" dirty="0"/>
              <a:t>Configure Instance – Give it a name!</a:t>
            </a:r>
          </a:p>
          <a:p>
            <a:pPr lvl="2"/>
            <a:r>
              <a:rPr lang="en-US" dirty="0"/>
              <a:t>AMI is Amazon Linux 2023 kernel-6.1</a:t>
            </a:r>
          </a:p>
          <a:p>
            <a:pPr lvl="2"/>
            <a:r>
              <a:rPr lang="en-US" dirty="0"/>
              <a:t>Architecture is 64-bit (x86)</a:t>
            </a:r>
          </a:p>
          <a:p>
            <a:pPr lvl="2"/>
            <a:r>
              <a:rPr lang="en-US" dirty="0"/>
              <a:t>Instance type is t3.micro</a:t>
            </a:r>
          </a:p>
          <a:p>
            <a:pPr lvl="2"/>
            <a:r>
              <a:rPr lang="en-US" dirty="0"/>
              <a:t>Make sure you have the private key file! (Create a new one if needed?!)</a:t>
            </a:r>
          </a:p>
          <a:p>
            <a:pPr lvl="2"/>
            <a:r>
              <a:rPr lang="en-US" dirty="0"/>
              <a:t>Network settings: Create security group</a:t>
            </a:r>
          </a:p>
          <a:p>
            <a:pPr lvl="3"/>
            <a:r>
              <a:rPr lang="en-US" dirty="0"/>
              <a:t>Allow SSH, HTTP, and HTTPS traffic from the internet</a:t>
            </a:r>
          </a:p>
          <a:p>
            <a:pPr lvl="2"/>
            <a:r>
              <a:rPr lang="en-US" dirty="0"/>
              <a:t>Configure storage: Leave as default 8GiB gp3</a:t>
            </a:r>
          </a:p>
          <a:p>
            <a:pPr lvl="2"/>
            <a:r>
              <a:rPr lang="en-US" dirty="0"/>
              <a:t>Add the following to the User data in the Advanced Details:</a:t>
            </a:r>
          </a:p>
          <a:p>
            <a:pPr marL="749808" lvl="4" indent="0">
              <a:buNone/>
            </a:pPr>
            <a:r>
              <a:rPr lang="en-US" sz="1050" dirty="0">
                <a:latin typeface="Courier New" panose="02070309020205020404" pitchFamily="49" charset="0"/>
                <a:cs typeface="Courier New" panose="02070309020205020404" pitchFamily="49" charset="0"/>
              </a:rPr>
              <a:t>#!/bin/bash</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dnf</a:t>
            </a:r>
            <a:r>
              <a:rPr lang="en-US" sz="1050" dirty="0">
                <a:latin typeface="Courier New" panose="02070309020205020404" pitchFamily="49" charset="0"/>
                <a:cs typeface="Courier New" panose="02070309020205020404" pitchFamily="49" charset="0"/>
              </a:rPr>
              <a:t> upgrade --</a:t>
            </a:r>
            <a:r>
              <a:rPr lang="en-US" sz="1050" dirty="0" err="1">
                <a:latin typeface="Courier New" panose="02070309020205020404" pitchFamily="49" charset="0"/>
                <a:cs typeface="Courier New" panose="02070309020205020404" pitchFamily="49" charset="0"/>
              </a:rPr>
              <a:t>releasever</a:t>
            </a:r>
            <a:r>
              <a:rPr lang="en-US" sz="1050" dirty="0">
                <a:latin typeface="Courier New" panose="02070309020205020404" pitchFamily="49" charset="0"/>
                <a:cs typeface="Courier New" panose="02070309020205020404" pitchFamily="49" charset="0"/>
              </a:rPr>
              <a:t>=latest -y; </a:t>
            </a: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dnf</a:t>
            </a:r>
            <a:r>
              <a:rPr lang="en-US" sz="1050" dirty="0">
                <a:latin typeface="Courier New" panose="02070309020205020404" pitchFamily="49" charset="0"/>
                <a:cs typeface="Courier New" panose="02070309020205020404" pitchFamily="49" charset="0"/>
              </a:rPr>
              <a:t> -y update</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dnf</a:t>
            </a:r>
            <a:r>
              <a:rPr lang="en-US" sz="1050" dirty="0">
                <a:latin typeface="Courier New" panose="02070309020205020404" pitchFamily="49" charset="0"/>
                <a:cs typeface="Courier New" panose="02070309020205020404" pitchFamily="49" charset="0"/>
              </a:rPr>
              <a:t> -y install httpd </a:t>
            </a:r>
            <a:r>
              <a:rPr lang="en-US" sz="1050" dirty="0" err="1">
                <a:latin typeface="Courier New" panose="02070309020205020404" pitchFamily="49" charset="0"/>
                <a:cs typeface="Courier New" panose="02070309020205020404" pitchFamily="49" charset="0"/>
              </a:rPr>
              <a:t>mod_ssl</a:t>
            </a:r>
            <a:endParaRPr lang="en-US" sz="1050" dirty="0">
              <a:latin typeface="Courier New" panose="02070309020205020404" pitchFamily="49" charset="0"/>
              <a:cs typeface="Courier New" panose="02070309020205020404" pitchFamily="49" charset="0"/>
            </a:endParaRP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systemctl</a:t>
            </a:r>
            <a:r>
              <a:rPr lang="en-US" sz="1050" dirty="0">
                <a:latin typeface="Courier New" panose="02070309020205020404" pitchFamily="49" charset="0"/>
                <a:cs typeface="Courier New" panose="02070309020205020404" pitchFamily="49" charset="0"/>
              </a:rPr>
              <a:t> enable httpd</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echo "Hello CMAC3390-1&lt;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 &gt; /var/www/html/index.html</a:t>
            </a:r>
          </a:p>
          <a:p>
            <a:pPr marL="749808" lvl="4" indent="0">
              <a:buNone/>
            </a:pPr>
            <a:r>
              <a:rPr lang="en-US" sz="1050" dirty="0">
                <a:latin typeface="Courier New" panose="02070309020205020404" pitchFamily="49" charset="0"/>
                <a:cs typeface="Courier New" panose="02070309020205020404" pitchFamily="49" charset="0"/>
              </a:rPr>
              <a:t>TOKEN=$(curl -X PUT "http://169.254.169.254/latest/</a:t>
            </a:r>
            <a:r>
              <a:rPr lang="en-US" sz="1050" dirty="0" err="1">
                <a:latin typeface="Courier New" panose="02070309020205020404" pitchFamily="49" charset="0"/>
                <a:cs typeface="Courier New" panose="02070309020205020404" pitchFamily="49" charset="0"/>
              </a:rPr>
              <a:t>api</a:t>
            </a:r>
            <a:r>
              <a:rPr lang="en-US" sz="1050" dirty="0">
                <a:latin typeface="Courier New" panose="02070309020205020404" pitchFamily="49" charset="0"/>
                <a:cs typeface="Courier New" panose="02070309020205020404" pitchFamily="49" charset="0"/>
              </a:rPr>
              <a:t>/token" -H "X-aws-ec2-metadata-token-ttl-seconds: 21600")</a:t>
            </a:r>
          </a:p>
          <a:p>
            <a:pPr marL="749808" lvl="4" indent="0">
              <a:buNone/>
            </a:pPr>
            <a:r>
              <a:rPr lang="en-US" sz="1050" dirty="0">
                <a:latin typeface="Courier New" panose="02070309020205020404" pitchFamily="49" charset="0"/>
                <a:cs typeface="Courier New" panose="02070309020205020404" pitchFamily="49" charset="0"/>
              </a:rPr>
              <a:t>curl -H "X-aws-ec2-metadata-token: $TOKEN" -v http://169.254.169.254/latest/meta-data/instance-id </a:t>
            </a:r>
            <a:r>
              <a:rPr lang="en-US" sz="1050" b="0" i="0" dirty="0">
                <a:solidFill>
                  <a:srgbClr val="232629"/>
                </a:solidFill>
                <a:effectLst/>
                <a:latin typeface="Courier New" panose="02070309020205020404" pitchFamily="49" charset="0"/>
                <a:cs typeface="Courier New" panose="02070309020205020404" pitchFamily="49" charset="0"/>
              </a:rPr>
              <a:t>&gt;&gt; /</a:t>
            </a:r>
            <a:r>
              <a:rPr lang="en-US" sz="1050" dirty="0">
                <a:solidFill>
                  <a:srgbClr val="232629"/>
                </a:solidFill>
                <a:latin typeface="Courier New" panose="02070309020205020404" pitchFamily="49" charset="0"/>
                <a:cs typeface="Courier New" panose="02070309020205020404" pitchFamily="49" charset="0"/>
              </a:rPr>
              <a:t>var/www/html</a:t>
            </a:r>
            <a:r>
              <a:rPr lang="en-US" sz="1050" b="0" i="0" dirty="0">
                <a:solidFill>
                  <a:srgbClr val="232629"/>
                </a:solidFill>
                <a:effectLst/>
                <a:latin typeface="Courier New" panose="02070309020205020404" pitchFamily="49" charset="0"/>
                <a:cs typeface="Courier New" panose="02070309020205020404" pitchFamily="49" charset="0"/>
              </a:rPr>
              <a:t>/index.html</a:t>
            </a:r>
            <a:endParaRPr lang="en-US" sz="1050" dirty="0">
              <a:latin typeface="Courier New" panose="02070309020205020404" pitchFamily="49" charset="0"/>
              <a:cs typeface="Courier New" panose="02070309020205020404" pitchFamily="49" charset="0"/>
            </a:endParaRP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chmod</a:t>
            </a:r>
            <a:r>
              <a:rPr lang="en-US" sz="1050" dirty="0">
                <a:latin typeface="Courier New" panose="02070309020205020404" pitchFamily="49" charset="0"/>
                <a:cs typeface="Courier New" panose="02070309020205020404" pitchFamily="49" charset="0"/>
              </a:rPr>
              <a:t> 644 /var/www/html/index.html</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reboot</a:t>
            </a:r>
          </a:p>
        </p:txBody>
      </p:sp>
      <p:sp>
        <p:nvSpPr>
          <p:cNvPr id="2" name="Rectangle 1">
            <a:extLst>
              <a:ext uri="{FF2B5EF4-FFF2-40B4-BE49-F238E27FC236}">
                <a16:creationId xmlns:a16="http://schemas.microsoft.com/office/drawing/2014/main" id="{496DA9ED-04D3-14AC-3F3D-3AF2F26709BA}"/>
              </a:ext>
            </a:extLst>
          </p:cNvPr>
          <p:cNvSpPr/>
          <p:nvPr/>
        </p:nvSpPr>
        <p:spPr>
          <a:xfrm rot="499433">
            <a:off x="7579567" y="1989128"/>
            <a:ext cx="2135585" cy="2123658"/>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IMDSv1</a:t>
            </a:r>
            <a:br>
              <a:rPr lang="en-US" sz="4400" dirty="0">
                <a:ln w="0"/>
                <a:effectLst>
                  <a:outerShdw blurRad="38100" dist="19050" dir="2700000" algn="tl" rotWithShape="0">
                    <a:schemeClr val="dk1">
                      <a:alpha val="40000"/>
                    </a:schemeClr>
                  </a:outerShdw>
                </a:effectLst>
              </a:rPr>
            </a:br>
            <a:r>
              <a:rPr lang="en-US" sz="4400" dirty="0">
                <a:ln w="0"/>
                <a:effectLst>
                  <a:outerShdw blurRad="38100" dist="19050" dir="2700000" algn="tl" rotWithShape="0">
                    <a:schemeClr val="dk1">
                      <a:alpha val="40000"/>
                    </a:schemeClr>
                  </a:outerShdw>
                </a:effectLst>
              </a:rPr>
              <a:t>vs</a:t>
            </a:r>
            <a:br>
              <a:rPr lang="en-US" sz="4400" dirty="0">
                <a:ln w="0"/>
                <a:effectLst>
                  <a:outerShdw blurRad="38100" dist="19050" dir="2700000" algn="tl" rotWithShape="0">
                    <a:schemeClr val="dk1">
                      <a:alpha val="40000"/>
                    </a:schemeClr>
                  </a:outerShdw>
                </a:effectLst>
              </a:rPr>
            </a:br>
            <a:r>
              <a:rPr lang="en-US" sz="4400" dirty="0">
                <a:ln w="0"/>
                <a:effectLst>
                  <a:outerShdw blurRad="38100" dist="19050" dir="2700000" algn="tl" rotWithShape="0">
                    <a:schemeClr val="dk1">
                      <a:alpha val="40000"/>
                    </a:schemeClr>
                  </a:outerShdw>
                </a:effectLst>
              </a:rPr>
              <a:t>IDMSv2!</a:t>
            </a:r>
          </a:p>
        </p:txBody>
      </p:sp>
      <p:pic>
        <p:nvPicPr>
          <p:cNvPr id="7" name="Picture 6">
            <a:extLst>
              <a:ext uri="{FF2B5EF4-FFF2-40B4-BE49-F238E27FC236}">
                <a16:creationId xmlns:a16="http://schemas.microsoft.com/office/drawing/2014/main" id="{3C71AD15-5A2F-2AE5-DE35-03C9B6E7D61F}"/>
              </a:ext>
            </a:extLst>
          </p:cNvPr>
          <p:cNvPicPr>
            <a:picLocks noChangeAspect="1"/>
          </p:cNvPicPr>
          <p:nvPr/>
        </p:nvPicPr>
        <p:blipFill>
          <a:blip r:embed="rId2"/>
          <a:stretch>
            <a:fillRect/>
          </a:stretch>
        </p:blipFill>
        <p:spPr>
          <a:xfrm>
            <a:off x="10218569" y="1845731"/>
            <a:ext cx="1278028" cy="2931100"/>
          </a:xfrm>
          <a:prstGeom prst="rect">
            <a:avLst/>
          </a:prstGeom>
          <a:ln>
            <a:solidFill>
              <a:schemeClr val="tx1"/>
            </a:solidFill>
          </a:ln>
        </p:spPr>
      </p:pic>
      <p:pic>
        <p:nvPicPr>
          <p:cNvPr id="8" name="Picture 7" descr="https://encrypted-tbn1.gstatic.com/images?q=tbn:ANd9GcQa0TJHn-soj3Kp-68fHvHF987Q66RUHwQRGun-iPalj45_xM6Y">
            <a:extLst>
              <a:ext uri="{FF2B5EF4-FFF2-40B4-BE49-F238E27FC236}">
                <a16:creationId xmlns:a16="http://schemas.microsoft.com/office/drawing/2014/main" id="{B156B8EE-CE3B-7445-A00D-197F12AB83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938" y="4914226"/>
            <a:ext cx="663658" cy="4416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0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878F2-E6B5-4DB0-838B-A219432A36DF}"/>
              </a:ext>
            </a:extLst>
          </p:cNvPr>
          <p:cNvSpPr>
            <a:spLocks noGrp="1"/>
          </p:cNvSpPr>
          <p:nvPr>
            <p:ph type="title"/>
          </p:nvPr>
        </p:nvSpPr>
        <p:spPr/>
        <p:txBody>
          <a:bodyPr/>
          <a:lstStyle/>
          <a:p>
            <a:r>
              <a:rPr lang="en-US" dirty="0"/>
              <a:t>Launch an EC2 Instance</a:t>
            </a:r>
          </a:p>
        </p:txBody>
      </p:sp>
      <p:sp>
        <p:nvSpPr>
          <p:cNvPr id="6" name="Content Placeholder 5">
            <a:extLst>
              <a:ext uri="{FF2B5EF4-FFF2-40B4-BE49-F238E27FC236}">
                <a16:creationId xmlns:a16="http://schemas.microsoft.com/office/drawing/2014/main" id="{9D002BA8-B010-4BDE-AFEF-B79591D4F1F1}"/>
              </a:ext>
            </a:extLst>
          </p:cNvPr>
          <p:cNvSpPr>
            <a:spLocks noGrp="1"/>
          </p:cNvSpPr>
          <p:nvPr>
            <p:ph idx="1"/>
          </p:nvPr>
        </p:nvSpPr>
        <p:spPr>
          <a:xfrm>
            <a:off x="1097279" y="1845731"/>
            <a:ext cx="10722059" cy="4538885"/>
          </a:xfrm>
        </p:spPr>
        <p:txBody>
          <a:bodyPr>
            <a:normAutofit lnSpcReduction="10000"/>
          </a:bodyPr>
          <a:lstStyle/>
          <a:p>
            <a:r>
              <a:rPr lang="en-US" dirty="0"/>
              <a:t>Create </a:t>
            </a:r>
            <a:r>
              <a:rPr lang="en-US" b="1" u="sng" dirty="0"/>
              <a:t>another</a:t>
            </a:r>
            <a:r>
              <a:rPr lang="en-US" dirty="0"/>
              <a:t> new Instance</a:t>
            </a:r>
          </a:p>
          <a:p>
            <a:pPr lvl="1"/>
            <a:r>
              <a:rPr lang="en-US" dirty="0"/>
              <a:t>Configure Instance – Give it a name!</a:t>
            </a:r>
          </a:p>
          <a:p>
            <a:pPr lvl="2"/>
            <a:r>
              <a:rPr lang="en-US" dirty="0"/>
              <a:t>AMI is Amazon Linux 2023 kernel-6.1</a:t>
            </a:r>
          </a:p>
          <a:p>
            <a:pPr lvl="2"/>
            <a:r>
              <a:rPr lang="en-US" dirty="0"/>
              <a:t>Architecture is 64-bit (x86)</a:t>
            </a:r>
          </a:p>
          <a:p>
            <a:pPr lvl="2"/>
            <a:r>
              <a:rPr lang="en-US" dirty="0"/>
              <a:t>Instance type is t3.micro</a:t>
            </a:r>
          </a:p>
          <a:p>
            <a:pPr lvl="2"/>
            <a:r>
              <a:rPr lang="en-US" dirty="0"/>
              <a:t>Make sure you have the private key file! (Create a new one if needed?!)</a:t>
            </a:r>
          </a:p>
          <a:p>
            <a:pPr lvl="2"/>
            <a:r>
              <a:rPr lang="en-US" dirty="0"/>
              <a:t>Network settings: Create security group</a:t>
            </a:r>
          </a:p>
          <a:p>
            <a:pPr lvl="3"/>
            <a:r>
              <a:rPr lang="en-US" dirty="0"/>
              <a:t>Allow SSH, HTTP, and HTTPS traffic from the internet</a:t>
            </a:r>
          </a:p>
          <a:p>
            <a:pPr lvl="2"/>
            <a:r>
              <a:rPr lang="en-US" dirty="0"/>
              <a:t>Configure storage: Leave as default 8GiB gp3</a:t>
            </a:r>
          </a:p>
          <a:p>
            <a:pPr lvl="2"/>
            <a:r>
              <a:rPr lang="en-US" dirty="0"/>
              <a:t>Add the following to the User data in the Advanced Details:</a:t>
            </a:r>
          </a:p>
          <a:p>
            <a:pPr marL="749808" lvl="4" indent="0">
              <a:buNone/>
            </a:pPr>
            <a:r>
              <a:rPr lang="en-US" sz="1050" dirty="0">
                <a:latin typeface="Courier New" panose="02070309020205020404" pitchFamily="49" charset="0"/>
                <a:cs typeface="Courier New" panose="02070309020205020404" pitchFamily="49" charset="0"/>
              </a:rPr>
              <a:t>#!/bin/bash</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dnf</a:t>
            </a:r>
            <a:r>
              <a:rPr lang="en-US" sz="1050" dirty="0">
                <a:latin typeface="Courier New" panose="02070309020205020404" pitchFamily="49" charset="0"/>
                <a:cs typeface="Courier New" panose="02070309020205020404" pitchFamily="49" charset="0"/>
              </a:rPr>
              <a:t> upgrade --</a:t>
            </a:r>
            <a:r>
              <a:rPr lang="en-US" sz="1050" dirty="0" err="1">
                <a:latin typeface="Courier New" panose="02070309020205020404" pitchFamily="49" charset="0"/>
                <a:cs typeface="Courier New" panose="02070309020205020404" pitchFamily="49" charset="0"/>
              </a:rPr>
              <a:t>releasever</a:t>
            </a:r>
            <a:r>
              <a:rPr lang="en-US" sz="1050" dirty="0">
                <a:latin typeface="Courier New" panose="02070309020205020404" pitchFamily="49" charset="0"/>
                <a:cs typeface="Courier New" panose="02070309020205020404" pitchFamily="49" charset="0"/>
              </a:rPr>
              <a:t>=latest -y; </a:t>
            </a: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dnf</a:t>
            </a:r>
            <a:r>
              <a:rPr lang="en-US" sz="1050" dirty="0">
                <a:latin typeface="Courier New" panose="02070309020205020404" pitchFamily="49" charset="0"/>
                <a:cs typeface="Courier New" panose="02070309020205020404" pitchFamily="49" charset="0"/>
              </a:rPr>
              <a:t> -y update</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dnf</a:t>
            </a:r>
            <a:r>
              <a:rPr lang="en-US" sz="1050" dirty="0">
                <a:latin typeface="Courier New" panose="02070309020205020404" pitchFamily="49" charset="0"/>
                <a:cs typeface="Courier New" panose="02070309020205020404" pitchFamily="49" charset="0"/>
              </a:rPr>
              <a:t> -y install httpd </a:t>
            </a:r>
            <a:r>
              <a:rPr lang="en-US" sz="1050" dirty="0" err="1">
                <a:latin typeface="Courier New" panose="02070309020205020404" pitchFamily="49" charset="0"/>
                <a:cs typeface="Courier New" panose="02070309020205020404" pitchFamily="49" charset="0"/>
              </a:rPr>
              <a:t>mod_ssl</a:t>
            </a:r>
            <a:endParaRPr lang="en-US" sz="1050" dirty="0">
              <a:latin typeface="Courier New" panose="02070309020205020404" pitchFamily="49" charset="0"/>
              <a:cs typeface="Courier New" panose="02070309020205020404" pitchFamily="49" charset="0"/>
            </a:endParaRP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systemctl</a:t>
            </a:r>
            <a:r>
              <a:rPr lang="en-US" sz="1050" dirty="0">
                <a:latin typeface="Courier New" panose="02070309020205020404" pitchFamily="49" charset="0"/>
                <a:cs typeface="Courier New" panose="02070309020205020404" pitchFamily="49" charset="0"/>
              </a:rPr>
              <a:t> enable httpd</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echo "Hello CMAC3390-2&lt;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 &gt; /var/www/html/index.html</a:t>
            </a:r>
          </a:p>
          <a:p>
            <a:pPr marL="749808" lvl="4" indent="0">
              <a:buNone/>
            </a:pPr>
            <a:r>
              <a:rPr lang="en-US" sz="1050" dirty="0">
                <a:latin typeface="Courier New" panose="02070309020205020404" pitchFamily="49" charset="0"/>
                <a:cs typeface="Courier New" panose="02070309020205020404" pitchFamily="49" charset="0"/>
              </a:rPr>
              <a:t>TOKEN=$(curl -X PUT "http://169.254.169.254/latest/</a:t>
            </a:r>
            <a:r>
              <a:rPr lang="en-US" sz="1050" dirty="0" err="1">
                <a:latin typeface="Courier New" panose="02070309020205020404" pitchFamily="49" charset="0"/>
                <a:cs typeface="Courier New" panose="02070309020205020404" pitchFamily="49" charset="0"/>
              </a:rPr>
              <a:t>api</a:t>
            </a:r>
            <a:r>
              <a:rPr lang="en-US" sz="1050" dirty="0">
                <a:latin typeface="Courier New" panose="02070309020205020404" pitchFamily="49" charset="0"/>
                <a:cs typeface="Courier New" panose="02070309020205020404" pitchFamily="49" charset="0"/>
              </a:rPr>
              <a:t>/token" -H "X-aws-ec2-metadata-token-ttl-seconds: 21600")</a:t>
            </a:r>
          </a:p>
          <a:p>
            <a:pPr marL="749808" lvl="4" indent="0">
              <a:buNone/>
            </a:pPr>
            <a:r>
              <a:rPr lang="en-US" sz="1050" dirty="0">
                <a:latin typeface="Courier New" panose="02070309020205020404" pitchFamily="49" charset="0"/>
                <a:cs typeface="Courier New" panose="02070309020205020404" pitchFamily="49" charset="0"/>
              </a:rPr>
              <a:t>curl -H "X-aws-ec2-metadata-token: $TOKEN" -v http://169.254.169.254/latest/meta-data/instance-id </a:t>
            </a:r>
            <a:r>
              <a:rPr lang="en-US" sz="1050" dirty="0">
                <a:solidFill>
                  <a:srgbClr val="232629"/>
                </a:solidFill>
                <a:latin typeface="Courier New" panose="02070309020205020404" pitchFamily="49" charset="0"/>
                <a:cs typeface="Courier New" panose="02070309020205020404" pitchFamily="49" charset="0"/>
              </a:rPr>
              <a:t>&gt;&gt; /var/www/html/index.html</a:t>
            </a:r>
            <a:endParaRPr lang="en-US" sz="1050" dirty="0">
              <a:latin typeface="Courier New" panose="02070309020205020404" pitchFamily="49" charset="0"/>
              <a:cs typeface="Courier New" panose="02070309020205020404" pitchFamily="49" charset="0"/>
            </a:endParaRP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chmod</a:t>
            </a:r>
            <a:r>
              <a:rPr lang="en-US" sz="1050" dirty="0">
                <a:latin typeface="Courier New" panose="02070309020205020404" pitchFamily="49" charset="0"/>
                <a:cs typeface="Courier New" panose="02070309020205020404" pitchFamily="49" charset="0"/>
              </a:rPr>
              <a:t> 644 /var/www/html/index.html</a:t>
            </a:r>
          </a:p>
          <a:p>
            <a:pPr marL="749808" lvl="4" indent="0">
              <a:buNone/>
            </a:pP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reboot</a:t>
            </a:r>
          </a:p>
        </p:txBody>
      </p:sp>
      <p:pic>
        <p:nvPicPr>
          <p:cNvPr id="4" name="Picture 3">
            <a:extLst>
              <a:ext uri="{FF2B5EF4-FFF2-40B4-BE49-F238E27FC236}">
                <a16:creationId xmlns:a16="http://schemas.microsoft.com/office/drawing/2014/main" id="{300EF60A-D465-4712-8C94-06F412215A20}"/>
              </a:ext>
            </a:extLst>
          </p:cNvPr>
          <p:cNvPicPr>
            <a:picLocks noChangeAspect="1"/>
          </p:cNvPicPr>
          <p:nvPr/>
        </p:nvPicPr>
        <p:blipFill>
          <a:blip r:embed="rId2"/>
          <a:stretch>
            <a:fillRect/>
          </a:stretch>
        </p:blipFill>
        <p:spPr>
          <a:xfrm>
            <a:off x="10218569" y="1845731"/>
            <a:ext cx="1278028" cy="2931100"/>
          </a:xfrm>
          <a:prstGeom prst="rect">
            <a:avLst/>
          </a:prstGeom>
          <a:ln>
            <a:solidFill>
              <a:schemeClr val="tx1"/>
            </a:solidFill>
          </a:ln>
        </p:spPr>
      </p:pic>
      <p:sp>
        <p:nvSpPr>
          <p:cNvPr id="8" name="Rectangle 7">
            <a:extLst>
              <a:ext uri="{FF2B5EF4-FFF2-40B4-BE49-F238E27FC236}">
                <a16:creationId xmlns:a16="http://schemas.microsoft.com/office/drawing/2014/main" id="{5B77B4AC-A5E8-66AA-7FD9-823438884241}"/>
              </a:ext>
            </a:extLst>
          </p:cNvPr>
          <p:cNvSpPr/>
          <p:nvPr/>
        </p:nvSpPr>
        <p:spPr>
          <a:xfrm rot="20949458">
            <a:off x="7579567" y="1989128"/>
            <a:ext cx="2135585" cy="2123658"/>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IMDSv1</a:t>
            </a:r>
            <a:br>
              <a:rPr lang="en-US" sz="4400" dirty="0">
                <a:ln w="0"/>
                <a:effectLst>
                  <a:outerShdw blurRad="38100" dist="19050" dir="2700000" algn="tl" rotWithShape="0">
                    <a:schemeClr val="dk1">
                      <a:alpha val="40000"/>
                    </a:schemeClr>
                  </a:outerShdw>
                </a:effectLst>
              </a:rPr>
            </a:br>
            <a:r>
              <a:rPr lang="en-US" sz="4400" dirty="0">
                <a:ln w="0"/>
                <a:effectLst>
                  <a:outerShdw blurRad="38100" dist="19050" dir="2700000" algn="tl" rotWithShape="0">
                    <a:schemeClr val="dk1">
                      <a:alpha val="40000"/>
                    </a:schemeClr>
                  </a:outerShdw>
                </a:effectLst>
              </a:rPr>
              <a:t>vs</a:t>
            </a:r>
            <a:br>
              <a:rPr lang="en-US" sz="4400" dirty="0">
                <a:ln w="0"/>
                <a:effectLst>
                  <a:outerShdw blurRad="38100" dist="19050" dir="2700000" algn="tl" rotWithShape="0">
                    <a:schemeClr val="dk1">
                      <a:alpha val="40000"/>
                    </a:schemeClr>
                  </a:outerShdw>
                </a:effectLst>
              </a:rPr>
            </a:br>
            <a:r>
              <a:rPr lang="en-US" sz="4400" dirty="0">
                <a:ln w="0"/>
                <a:effectLst>
                  <a:outerShdw blurRad="38100" dist="19050" dir="2700000" algn="tl" rotWithShape="0">
                    <a:schemeClr val="dk1">
                      <a:alpha val="40000"/>
                    </a:schemeClr>
                  </a:outerShdw>
                </a:effectLst>
              </a:rPr>
              <a:t>IDMSv2!</a:t>
            </a:r>
          </a:p>
        </p:txBody>
      </p:sp>
      <p:pic>
        <p:nvPicPr>
          <p:cNvPr id="9" name="Picture 8" descr="https://encrypted-tbn1.gstatic.com/images?q=tbn:ANd9GcQa0TJHn-soj3Kp-68fHvHF987Q66RUHwQRGun-iPalj45_xM6Y">
            <a:extLst>
              <a:ext uri="{FF2B5EF4-FFF2-40B4-BE49-F238E27FC236}">
                <a16:creationId xmlns:a16="http://schemas.microsoft.com/office/drawing/2014/main" id="{F7EA1213-3B94-C438-48FB-FFD08FA6B3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938" y="4914226"/>
            <a:ext cx="663658" cy="4416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878F2-E6B5-4DB0-838B-A219432A36DF}"/>
              </a:ext>
            </a:extLst>
          </p:cNvPr>
          <p:cNvSpPr>
            <a:spLocks noGrp="1"/>
          </p:cNvSpPr>
          <p:nvPr>
            <p:ph type="title"/>
          </p:nvPr>
        </p:nvSpPr>
        <p:spPr/>
        <p:txBody>
          <a:bodyPr/>
          <a:lstStyle/>
          <a:p>
            <a:r>
              <a:rPr lang="en-US" dirty="0"/>
              <a:t>Configure Security Groups</a:t>
            </a:r>
          </a:p>
        </p:txBody>
      </p:sp>
      <p:sp>
        <p:nvSpPr>
          <p:cNvPr id="6" name="Content Placeholder 5">
            <a:extLst>
              <a:ext uri="{FF2B5EF4-FFF2-40B4-BE49-F238E27FC236}">
                <a16:creationId xmlns:a16="http://schemas.microsoft.com/office/drawing/2014/main" id="{9D002BA8-B010-4BDE-AFEF-B79591D4F1F1}"/>
              </a:ext>
            </a:extLst>
          </p:cNvPr>
          <p:cNvSpPr>
            <a:spLocks noGrp="1"/>
          </p:cNvSpPr>
          <p:nvPr>
            <p:ph idx="1"/>
          </p:nvPr>
        </p:nvSpPr>
        <p:spPr>
          <a:xfrm>
            <a:off x="1097280" y="1845733"/>
            <a:ext cx="10058400" cy="4373911"/>
          </a:xfrm>
        </p:spPr>
        <p:txBody>
          <a:bodyPr>
            <a:normAutofit/>
          </a:bodyPr>
          <a:lstStyle/>
          <a:p>
            <a:r>
              <a:rPr lang="en-US" dirty="0"/>
              <a:t>New EC2 instances are part of new launch wizard security groups</a:t>
            </a:r>
          </a:p>
          <a:p>
            <a:pPr lvl="1"/>
            <a:r>
              <a:rPr lang="en-US" dirty="0"/>
              <a:t>We want our own security groups!</a:t>
            </a:r>
          </a:p>
          <a:p>
            <a:r>
              <a:rPr lang="en-US" dirty="0"/>
              <a:t>Create a new security group</a:t>
            </a:r>
          </a:p>
          <a:p>
            <a:pPr lvl="1"/>
            <a:r>
              <a:rPr lang="en-US" dirty="0"/>
              <a:t>Under Network &amp; Security within EC2 </a:t>
            </a:r>
            <a:r>
              <a:rPr lang="en-US" dirty="0">
                <a:sym typeface="Wingdings" pitchFamily="2" charset="2"/>
              </a:rPr>
              <a:t> Security Groups  Create Security Group</a:t>
            </a:r>
            <a:endParaRPr lang="en-US" dirty="0"/>
          </a:p>
          <a:p>
            <a:pPr lvl="1"/>
            <a:r>
              <a:rPr lang="en-US" dirty="0"/>
              <a:t>Name our new security group Web-App-SG</a:t>
            </a:r>
          </a:p>
          <a:p>
            <a:pPr lvl="1"/>
            <a:r>
              <a:rPr lang="en-US" dirty="0"/>
              <a:t>Create a description as well – it is required – Web-App-SG </a:t>
            </a:r>
          </a:p>
          <a:p>
            <a:pPr lvl="1"/>
            <a:r>
              <a:rPr lang="en-US" dirty="0"/>
              <a:t>Add rules to allow inbound HTTP and HTTPS traffic</a:t>
            </a:r>
          </a:p>
          <a:p>
            <a:pPr lvl="2"/>
            <a:r>
              <a:rPr lang="en-US" dirty="0"/>
              <a:t>Use the IPv4 anywhere source</a:t>
            </a:r>
          </a:p>
          <a:p>
            <a:r>
              <a:rPr lang="en-US" dirty="0"/>
              <a:t>Add our new SG to our instance</a:t>
            </a:r>
          </a:p>
          <a:p>
            <a:pPr lvl="1"/>
            <a:r>
              <a:rPr lang="en-US" dirty="0"/>
              <a:t>Go back to instances and select each of our new instances individually</a:t>
            </a:r>
          </a:p>
          <a:p>
            <a:pPr lvl="1"/>
            <a:r>
              <a:rPr lang="en-US" dirty="0"/>
              <a:t>From the Actions drop down, select Security and Change Security Groups</a:t>
            </a:r>
          </a:p>
          <a:p>
            <a:pPr lvl="2"/>
            <a:r>
              <a:rPr lang="en-US" dirty="0"/>
              <a:t>Select our new Web-App-SG from the list and click Add Security Group</a:t>
            </a:r>
          </a:p>
          <a:p>
            <a:pPr lvl="2"/>
            <a:r>
              <a:rPr lang="en-US" dirty="0"/>
              <a:t>Leave the launch wizard security group for now…</a:t>
            </a:r>
          </a:p>
        </p:txBody>
      </p:sp>
      <p:pic>
        <p:nvPicPr>
          <p:cNvPr id="3" name="Picture 2">
            <a:extLst>
              <a:ext uri="{FF2B5EF4-FFF2-40B4-BE49-F238E27FC236}">
                <a16:creationId xmlns:a16="http://schemas.microsoft.com/office/drawing/2014/main" id="{989A7FFE-7F8C-4D23-BBD4-3242CCED037B}"/>
              </a:ext>
            </a:extLst>
          </p:cNvPr>
          <p:cNvPicPr>
            <a:picLocks noChangeAspect="1"/>
          </p:cNvPicPr>
          <p:nvPr/>
        </p:nvPicPr>
        <p:blipFill>
          <a:blip r:embed="rId2"/>
          <a:stretch>
            <a:fillRect/>
          </a:stretch>
        </p:blipFill>
        <p:spPr>
          <a:xfrm>
            <a:off x="9290336" y="1845732"/>
            <a:ext cx="1865344" cy="4373911"/>
          </a:xfrm>
          <a:prstGeom prst="rect">
            <a:avLst/>
          </a:prstGeom>
          <a:ln>
            <a:solidFill>
              <a:schemeClr val="tx1"/>
            </a:solidFill>
          </a:ln>
        </p:spPr>
      </p:pic>
    </p:spTree>
    <p:extLst>
      <p:ext uri="{BB962C8B-B14F-4D97-AF65-F5344CB8AC3E}">
        <p14:creationId xmlns:p14="http://schemas.microsoft.com/office/powerpoint/2010/main" val="43590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Notice the 2 running instances</a:t>
            </a:r>
          </a:p>
          <a:p>
            <a:r>
              <a:rPr lang="en-US" dirty="0"/>
              <a:t>We will navigate into the Load</a:t>
            </a:r>
            <a:br>
              <a:rPr lang="en-US" dirty="0"/>
            </a:br>
            <a:r>
              <a:rPr lang="en-US" dirty="0"/>
              <a:t>Balancers section</a:t>
            </a:r>
          </a:p>
          <a:p>
            <a:endParaRPr lang="en-US" dirty="0"/>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pic>
        <p:nvPicPr>
          <p:cNvPr id="5121" name="Picture 1" descr="page1image19203296">
            <a:extLst>
              <a:ext uri="{FF2B5EF4-FFF2-40B4-BE49-F238E27FC236}">
                <a16:creationId xmlns:a16="http://schemas.microsoft.com/office/drawing/2014/main" id="{B00B2848-8BBD-5841-8F9F-5827F4976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430" y="1806146"/>
            <a:ext cx="3898900"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4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We will click on Create Load Balancer</a:t>
            </a:r>
          </a:p>
          <a:p>
            <a:r>
              <a:rPr lang="en-US" dirty="0"/>
              <a:t>Next we select the Application Load Balancer</a:t>
            </a:r>
          </a:p>
          <a:p>
            <a:r>
              <a:rPr lang="en-US" dirty="0"/>
              <a:t>Now we can start to configure our ELB!</a:t>
            </a:r>
          </a:p>
          <a:p>
            <a:pPr lvl="1"/>
            <a:r>
              <a:rPr lang="en-US" dirty="0"/>
              <a:t>Make sure to give it a name! </a:t>
            </a:r>
            <a:r>
              <a:rPr lang="en-US" dirty="0" err="1"/>
              <a:t>MyELB</a:t>
            </a:r>
            <a:endParaRPr lang="en-US" dirty="0"/>
          </a:p>
          <a:p>
            <a:endParaRPr lang="en-US" dirty="0"/>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pic>
        <p:nvPicPr>
          <p:cNvPr id="6145" name="Picture 1" descr="page2image19324640">
            <a:extLst>
              <a:ext uri="{FF2B5EF4-FFF2-40B4-BE49-F238E27FC236}">
                <a16:creationId xmlns:a16="http://schemas.microsoft.com/office/drawing/2014/main" id="{AFB0CA69-14EA-8847-8CC5-33D87B371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848" y="1845734"/>
            <a:ext cx="4433830" cy="22319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DBA439E-590B-474D-9964-0284D6E93FB8}"/>
              </a:ext>
            </a:extLst>
          </p:cNvPr>
          <p:cNvPicPr>
            <a:picLocks noChangeAspect="1"/>
          </p:cNvPicPr>
          <p:nvPr/>
        </p:nvPicPr>
        <p:blipFill>
          <a:blip r:embed="rId4"/>
          <a:stretch>
            <a:fillRect/>
          </a:stretch>
        </p:blipFill>
        <p:spPr>
          <a:xfrm>
            <a:off x="1343025" y="3700840"/>
            <a:ext cx="4037128" cy="2382634"/>
          </a:xfrm>
          <a:prstGeom prst="rect">
            <a:avLst/>
          </a:prstGeom>
          <a:ln>
            <a:solidFill>
              <a:schemeClr val="tx1"/>
            </a:solidFill>
          </a:ln>
        </p:spPr>
      </p:pic>
    </p:spTree>
    <p:extLst>
      <p:ext uri="{BB962C8B-B14F-4D97-AF65-F5344CB8AC3E}">
        <p14:creationId xmlns:p14="http://schemas.microsoft.com/office/powerpoint/2010/main" val="34912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3"/>
            <a:ext cx="10394504" cy="4839272"/>
          </a:xfrm>
        </p:spPr>
        <p:txBody>
          <a:bodyPr>
            <a:normAutofit/>
          </a:bodyPr>
          <a:lstStyle/>
          <a:p>
            <a:r>
              <a:rPr lang="en-US" dirty="0"/>
              <a:t>Some info about the next config points</a:t>
            </a:r>
          </a:p>
          <a:p>
            <a:pPr lvl="1"/>
            <a:r>
              <a:rPr lang="en-US" dirty="0"/>
              <a:t>We will create an LB to receive traffic from the internet and forward to our instances, therefore we need a publicly accessible LB (Internet-facing).</a:t>
            </a:r>
          </a:p>
          <a:p>
            <a:pPr lvl="1"/>
            <a:r>
              <a:rPr lang="en-US" dirty="0"/>
              <a:t>If you create an internal load balancer you will be creating a load balancer that won't be publicly accessible</a:t>
            </a:r>
          </a:p>
          <a:p>
            <a:pPr lvl="2"/>
            <a:r>
              <a:rPr lang="en-US" dirty="0"/>
              <a:t>In this case, the LB would only be accessible </a:t>
            </a:r>
            <a:br>
              <a:rPr lang="en-US" dirty="0"/>
            </a:br>
            <a:r>
              <a:rPr lang="en-US" dirty="0"/>
              <a:t>from inside the VPC, which is not the goal.</a:t>
            </a:r>
          </a:p>
          <a:p>
            <a:r>
              <a:rPr lang="en-US" dirty="0"/>
              <a:t>There are instances running in different </a:t>
            </a:r>
            <a:br>
              <a:rPr lang="en-US" dirty="0"/>
            </a:br>
            <a:r>
              <a:rPr lang="en-US" dirty="0"/>
              <a:t>availability zones - we need to configure </a:t>
            </a:r>
            <a:br>
              <a:rPr lang="en-US" dirty="0"/>
            </a:br>
            <a:r>
              <a:rPr lang="en-US" dirty="0"/>
              <a:t>the LB to work in all subnets where we </a:t>
            </a:r>
            <a:br>
              <a:rPr lang="en-US" dirty="0"/>
            </a:br>
            <a:r>
              <a:rPr lang="en-US" dirty="0"/>
              <a:t>will be launching web instances.</a:t>
            </a:r>
          </a:p>
          <a:p>
            <a:pPr lvl="1"/>
            <a:r>
              <a:rPr lang="en-US" dirty="0"/>
              <a:t>Select each AZ and a subnet from each</a:t>
            </a:r>
          </a:p>
          <a:p>
            <a:pPr lvl="1"/>
            <a:r>
              <a:rPr lang="en-US" dirty="0"/>
              <a:t>We only have one VPC to worry about</a:t>
            </a:r>
          </a:p>
          <a:p>
            <a:r>
              <a:rPr lang="en-US" dirty="0"/>
              <a:t>Also add our new Web-App-SG security group</a:t>
            </a:r>
          </a:p>
          <a:p>
            <a:pPr lvl="1"/>
            <a:r>
              <a:rPr lang="en-US" dirty="0"/>
              <a:t>Leave the default SG for now</a:t>
            </a:r>
          </a:p>
        </p:txBody>
      </p:sp>
      <p:pic>
        <p:nvPicPr>
          <p:cNvPr id="6" name="Picture 5">
            <a:extLst>
              <a:ext uri="{FF2B5EF4-FFF2-40B4-BE49-F238E27FC236}">
                <a16:creationId xmlns:a16="http://schemas.microsoft.com/office/drawing/2014/main" id="{7D0FE85E-C85E-437D-9C34-DEC38D86A365}"/>
              </a:ext>
            </a:extLst>
          </p:cNvPr>
          <p:cNvPicPr>
            <a:picLocks noChangeAspect="1"/>
          </p:cNvPicPr>
          <p:nvPr/>
        </p:nvPicPr>
        <p:blipFill>
          <a:blip r:embed="rId2"/>
          <a:stretch>
            <a:fillRect/>
          </a:stretch>
        </p:blipFill>
        <p:spPr>
          <a:xfrm>
            <a:off x="6294532" y="3183312"/>
            <a:ext cx="5177248" cy="2983173"/>
          </a:xfrm>
          <a:prstGeom prst="rect">
            <a:avLst/>
          </a:prstGeom>
          <a:ln>
            <a:solidFill>
              <a:schemeClr val="tx1"/>
            </a:solidFill>
          </a:ln>
        </p:spPr>
      </p:pic>
    </p:spTree>
    <p:extLst>
      <p:ext uri="{BB962C8B-B14F-4D97-AF65-F5344CB8AC3E}">
        <p14:creationId xmlns:p14="http://schemas.microsoft.com/office/powerpoint/2010/main" val="314824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A LB listens to a specific port for requests coming from outside, and forwards the</a:t>
            </a:r>
            <a:br>
              <a:rPr lang="en-US" dirty="0"/>
            </a:br>
            <a:r>
              <a:rPr lang="en-US" dirty="0"/>
              <a:t>request to the instances running behind it on a specific port – Port forwarding!</a:t>
            </a:r>
          </a:p>
          <a:p>
            <a:pPr lvl="1"/>
            <a:r>
              <a:rPr lang="en-US" dirty="0"/>
              <a:t>We will be using the port 80 for HTTP requests for both ELB and the EC2 instances</a:t>
            </a:r>
          </a:p>
          <a:p>
            <a:pPr lvl="2"/>
            <a:r>
              <a:rPr lang="en-US" dirty="0"/>
              <a:t>We need to create a target group for routing!</a:t>
            </a:r>
          </a:p>
          <a:p>
            <a:pPr lvl="2"/>
            <a:r>
              <a:rPr lang="en-US" dirty="0"/>
              <a:t>Create target group </a:t>
            </a:r>
            <a:r>
              <a:rPr lang="en-US" dirty="0">
                <a:sym typeface="Wingdings" panose="05000000000000000000" pitchFamily="2" charset="2"/>
              </a:rPr>
              <a:t> Instances</a:t>
            </a:r>
          </a:p>
          <a:p>
            <a:pPr lvl="3"/>
            <a:r>
              <a:rPr lang="en-US" dirty="0">
                <a:sym typeface="Wingdings" panose="05000000000000000000" pitchFamily="2" charset="2"/>
              </a:rPr>
              <a:t>Give it a name, HTTP1 protocol version, port 80, HTTP health check, next…</a:t>
            </a:r>
          </a:p>
          <a:p>
            <a:pPr lvl="3"/>
            <a:r>
              <a:rPr lang="en-US" dirty="0">
                <a:sym typeface="Wingdings" panose="05000000000000000000" pitchFamily="2" charset="2"/>
              </a:rPr>
              <a:t>Select both of our instances, include as pending below…</a:t>
            </a:r>
          </a:p>
          <a:p>
            <a:pPr lvl="3"/>
            <a:r>
              <a:rPr lang="en-US" dirty="0">
                <a:sym typeface="Wingdings" panose="05000000000000000000" pitchFamily="2" charset="2"/>
              </a:rPr>
              <a:t>Create target group!</a:t>
            </a:r>
          </a:p>
          <a:p>
            <a:pPr lvl="2"/>
            <a:r>
              <a:rPr lang="en-US" dirty="0">
                <a:sym typeface="Wingdings" panose="05000000000000000000" pitchFamily="2" charset="2"/>
              </a:rPr>
              <a:t>Back on our LB - Refresh the list of available target groups, and select the new group</a:t>
            </a:r>
          </a:p>
          <a:p>
            <a:pPr lvl="2"/>
            <a:r>
              <a:rPr lang="en-US" dirty="0">
                <a:sym typeface="Wingdings" panose="05000000000000000000" pitchFamily="2" charset="2"/>
              </a:rPr>
              <a:t>Optionally add HTTPS port 443 as well…</a:t>
            </a:r>
          </a:p>
          <a:p>
            <a:pPr lvl="3"/>
            <a:r>
              <a:rPr lang="en-US" dirty="0">
                <a:sym typeface="Wingdings" panose="05000000000000000000" pitchFamily="2" charset="2"/>
              </a:rPr>
              <a:t>It will require an SSL cert!</a:t>
            </a:r>
          </a:p>
          <a:p>
            <a:pPr lvl="3"/>
            <a:r>
              <a:rPr lang="en-US" dirty="0">
                <a:sym typeface="Wingdings" panose="05000000000000000000" pitchFamily="2" charset="2"/>
              </a:rPr>
              <a:t>Skip this part…</a:t>
            </a:r>
          </a:p>
          <a:p>
            <a:pPr lvl="2"/>
            <a:r>
              <a:rPr lang="en-US" dirty="0">
                <a:sym typeface="Wingdings" panose="05000000000000000000" pitchFamily="2" charset="2"/>
              </a:rPr>
              <a:t>Create and view!</a:t>
            </a:r>
            <a:endParaRPr lang="en-US" dirty="0"/>
          </a:p>
        </p:txBody>
      </p:sp>
      <p:pic>
        <p:nvPicPr>
          <p:cNvPr id="5" name="Picture 4">
            <a:extLst>
              <a:ext uri="{FF2B5EF4-FFF2-40B4-BE49-F238E27FC236}">
                <a16:creationId xmlns:a16="http://schemas.microsoft.com/office/drawing/2014/main" id="{7308CF1E-7A07-4FCE-963E-372F06403992}"/>
              </a:ext>
            </a:extLst>
          </p:cNvPr>
          <p:cNvPicPr>
            <a:picLocks noChangeAspect="1"/>
          </p:cNvPicPr>
          <p:nvPr/>
        </p:nvPicPr>
        <p:blipFill>
          <a:blip r:embed="rId2"/>
          <a:stretch>
            <a:fillRect/>
          </a:stretch>
        </p:blipFill>
        <p:spPr>
          <a:xfrm>
            <a:off x="9633726" y="1845733"/>
            <a:ext cx="1735889" cy="4398997"/>
          </a:xfrm>
          <a:prstGeom prst="rect">
            <a:avLst/>
          </a:prstGeom>
          <a:ln>
            <a:solidFill>
              <a:schemeClr val="tx1"/>
            </a:solidFill>
          </a:ln>
        </p:spPr>
      </p:pic>
      <p:pic>
        <p:nvPicPr>
          <p:cNvPr id="9" name="Picture 8">
            <a:extLst>
              <a:ext uri="{FF2B5EF4-FFF2-40B4-BE49-F238E27FC236}">
                <a16:creationId xmlns:a16="http://schemas.microsoft.com/office/drawing/2014/main" id="{22C43DBF-576C-4DB5-B9C7-1F17AEA0382C}"/>
              </a:ext>
            </a:extLst>
          </p:cNvPr>
          <p:cNvPicPr>
            <a:picLocks noChangeAspect="1"/>
          </p:cNvPicPr>
          <p:nvPr/>
        </p:nvPicPr>
        <p:blipFill>
          <a:blip r:embed="rId3"/>
          <a:stretch>
            <a:fillRect/>
          </a:stretch>
        </p:blipFill>
        <p:spPr>
          <a:xfrm>
            <a:off x="4832518" y="4751480"/>
            <a:ext cx="3675199" cy="1493250"/>
          </a:xfrm>
          <a:prstGeom prst="rect">
            <a:avLst/>
          </a:prstGeom>
          <a:ln>
            <a:solidFill>
              <a:schemeClr val="tx1"/>
            </a:solidFill>
          </a:ln>
        </p:spPr>
      </p:pic>
    </p:spTree>
    <p:extLst>
      <p:ext uri="{BB962C8B-B14F-4D97-AF65-F5344CB8AC3E}">
        <p14:creationId xmlns:p14="http://schemas.microsoft.com/office/powerpoint/2010/main" val="83098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normAutofit/>
          </a:bodyPr>
          <a:lstStyle/>
          <a:p>
            <a:r>
              <a:rPr lang="en-US" dirty="0"/>
              <a:t>There are some </a:t>
            </a:r>
            <a:r>
              <a:rPr lang="en-US" b="1" dirty="0"/>
              <a:t>Advanced details </a:t>
            </a:r>
            <a:r>
              <a:rPr lang="en-US" dirty="0"/>
              <a:t>you can configure, but for the purposes of this lab we will stick with the default settings. However, for your reference, this is what they mean: </a:t>
            </a:r>
          </a:p>
          <a:p>
            <a:pPr lvl="1"/>
            <a:r>
              <a:rPr lang="en-US" b="1" dirty="0"/>
              <a:t>Response Timeout: </a:t>
            </a:r>
            <a:r>
              <a:rPr lang="en-US" dirty="0"/>
              <a:t>The amount of time to wait when receiving a response from the health check, </a:t>
            </a:r>
            <a:br>
              <a:rPr lang="en-US" dirty="0"/>
            </a:br>
            <a:r>
              <a:rPr lang="en-US" dirty="0"/>
              <a:t>in seconds. Valid values: 2 to 60. Default: 5</a:t>
            </a:r>
          </a:p>
          <a:p>
            <a:pPr lvl="1"/>
            <a:r>
              <a:rPr lang="en-US" b="1" dirty="0"/>
              <a:t>Health Check Interval: </a:t>
            </a:r>
            <a:r>
              <a:rPr lang="en-US" dirty="0"/>
              <a:t>The amount of time between health checks of an individual instance, </a:t>
            </a:r>
            <a:br>
              <a:rPr lang="en-US" dirty="0"/>
            </a:br>
            <a:r>
              <a:rPr lang="en-US" dirty="0"/>
              <a:t>in seconds. Valid values: 5 to 300. Default: 30 </a:t>
            </a:r>
          </a:p>
          <a:p>
            <a:pPr lvl="1"/>
            <a:r>
              <a:rPr lang="en-US" b="1" dirty="0"/>
              <a:t>Unhealthy Threshold: </a:t>
            </a:r>
            <a:r>
              <a:rPr lang="en-US" dirty="0"/>
              <a:t>The number of consecutive failed health checks that must occur before declaring an EC2 instance unhealthy. Valid values: 2 to 10. Default: 2</a:t>
            </a:r>
          </a:p>
          <a:p>
            <a:pPr lvl="1"/>
            <a:r>
              <a:rPr lang="en-US" b="1" dirty="0"/>
              <a:t>Healthy Threshold: </a:t>
            </a:r>
            <a:r>
              <a:rPr lang="en-US" dirty="0"/>
              <a:t>The number of consecutive successful health checks </a:t>
            </a:r>
            <a:br>
              <a:rPr lang="en-US" dirty="0"/>
            </a:br>
            <a:r>
              <a:rPr lang="en-US" dirty="0"/>
              <a:t>that must occur before declaring an EC2 instance healthy. </a:t>
            </a:r>
            <a:br>
              <a:rPr lang="en-US" dirty="0"/>
            </a:br>
            <a:r>
              <a:rPr lang="en-US" dirty="0"/>
              <a:t>Valid values: 2 to 10. Default: 10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spTree>
    <p:extLst>
      <p:ext uri="{BB962C8B-B14F-4D97-AF65-F5344CB8AC3E}">
        <p14:creationId xmlns:p14="http://schemas.microsoft.com/office/powerpoint/2010/main" val="65666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34"/>
            <a:ext cx="4937760" cy="4840074"/>
          </a:xfrm>
        </p:spPr>
        <p:txBody>
          <a:bodyPr>
            <a:normAutofit/>
          </a:bodyPr>
          <a:lstStyle/>
          <a:p>
            <a:r>
              <a:rPr lang="en-US" dirty="0"/>
              <a:t>“If you can’t measure it, you cant improve it.”</a:t>
            </a:r>
          </a:p>
          <a:p>
            <a:pPr lvl="1"/>
            <a:r>
              <a:rPr lang="en-US" dirty="0"/>
              <a:t>Peter Drucker</a:t>
            </a:r>
          </a:p>
          <a:p>
            <a:r>
              <a:rPr lang="en-US" dirty="0"/>
              <a:t>Attendance</a:t>
            </a:r>
          </a:p>
          <a:p>
            <a:r>
              <a:rPr lang="en-US" dirty="0"/>
              <a:t>Good of the class</a:t>
            </a:r>
          </a:p>
          <a:p>
            <a:r>
              <a:rPr lang="en-US" dirty="0"/>
              <a:t>Presentation Reminder</a:t>
            </a:r>
          </a:p>
          <a:p>
            <a:pPr lvl="1"/>
            <a:r>
              <a:rPr lang="en-US" dirty="0"/>
              <a:t>Presentation Date: December 2</a:t>
            </a:r>
            <a:r>
              <a:rPr lang="en-US" baseline="30000" dirty="0"/>
              <a:t>nd</a:t>
            </a:r>
            <a:r>
              <a:rPr lang="en-US" dirty="0"/>
              <a:t>, 2025</a:t>
            </a:r>
          </a:p>
          <a:p>
            <a:r>
              <a:rPr lang="en-US" dirty="0"/>
              <a:t>Assignment 11 - Due November 14</a:t>
            </a:r>
            <a:r>
              <a:rPr lang="en-US" baseline="30000" dirty="0"/>
              <a:t>th</a:t>
            </a:r>
          </a:p>
          <a:p>
            <a:r>
              <a:rPr lang="en-US" dirty="0"/>
              <a:t>Assignment 12 – Due November 21</a:t>
            </a:r>
            <a:r>
              <a:rPr lang="en-US" baseline="30000" dirty="0"/>
              <a:t>st</a:t>
            </a:r>
          </a:p>
          <a:p>
            <a:r>
              <a:rPr lang="en-US" dirty="0"/>
              <a:t>Assignment 13 – Due December 5</a:t>
            </a:r>
            <a:r>
              <a:rPr lang="en-US" baseline="30000" dirty="0"/>
              <a:t>th</a:t>
            </a:r>
          </a:p>
          <a:p>
            <a:r>
              <a:rPr lang="en-US" dirty="0"/>
              <a:t>Assignment AWS – Due December 5</a:t>
            </a:r>
            <a:r>
              <a:rPr lang="en-US" baseline="30000" dirty="0"/>
              <a:t>th</a:t>
            </a:r>
          </a:p>
        </p:txBody>
      </p:sp>
      <p:sp>
        <p:nvSpPr>
          <p:cNvPr id="5" name="Content Placeholder 4"/>
          <p:cNvSpPr>
            <a:spLocks noGrp="1"/>
          </p:cNvSpPr>
          <p:nvPr>
            <p:ph sz="half" idx="2"/>
          </p:nvPr>
        </p:nvSpPr>
        <p:spPr/>
        <p:txBody>
          <a:bodyPr>
            <a:normAutofit/>
          </a:bodyPr>
          <a:lstStyle/>
          <a:p>
            <a:r>
              <a:rPr lang="en-US" dirty="0"/>
              <a:t>Remaining Points (</a:t>
            </a:r>
            <a:r>
              <a:rPr lang="en-US" dirty="0">
                <a:solidFill>
                  <a:schemeClr val="accent5"/>
                </a:solidFill>
              </a:rPr>
              <a:t>784</a:t>
            </a:r>
            <a:r>
              <a:rPr lang="en-US" dirty="0"/>
              <a:t> total):</a:t>
            </a:r>
          </a:p>
          <a:p>
            <a:pPr lvl="1"/>
            <a:r>
              <a:rPr lang="en-US" dirty="0"/>
              <a:t>Attendance (weeks 12, 13, 15): </a:t>
            </a:r>
            <a:r>
              <a:rPr lang="en-US" sz="2000" dirty="0">
                <a:solidFill>
                  <a:schemeClr val="accent5"/>
                </a:solidFill>
              </a:rPr>
              <a:t>18</a:t>
            </a:r>
            <a:r>
              <a:rPr lang="en-US" dirty="0"/>
              <a:t> points</a:t>
            </a:r>
          </a:p>
          <a:p>
            <a:pPr lvl="1"/>
            <a:r>
              <a:rPr lang="en-US" dirty="0"/>
              <a:t>Presentation &amp; Project: </a:t>
            </a:r>
            <a:r>
              <a:rPr lang="en-US" dirty="0">
                <a:solidFill>
                  <a:schemeClr val="accent5"/>
                </a:solidFill>
              </a:rPr>
              <a:t>300</a:t>
            </a:r>
            <a:r>
              <a:rPr lang="en-US" dirty="0"/>
              <a:t> points</a:t>
            </a:r>
          </a:p>
          <a:p>
            <a:pPr lvl="1"/>
            <a:r>
              <a:rPr lang="en-US" dirty="0"/>
              <a:t>Assignments 11-13: </a:t>
            </a:r>
            <a:r>
              <a:rPr lang="en-US" dirty="0">
                <a:solidFill>
                  <a:schemeClr val="accent5"/>
                </a:solidFill>
              </a:rPr>
              <a:t>200</a:t>
            </a:r>
            <a:r>
              <a:rPr lang="en-US" dirty="0"/>
              <a:t> points</a:t>
            </a:r>
          </a:p>
          <a:p>
            <a:pPr lvl="2"/>
            <a:r>
              <a:rPr lang="en-US" dirty="0"/>
              <a:t>60-75 points each</a:t>
            </a:r>
          </a:p>
          <a:p>
            <a:pPr lvl="1"/>
            <a:r>
              <a:rPr lang="en-US" dirty="0"/>
              <a:t>Final Exam: </a:t>
            </a:r>
            <a:r>
              <a:rPr lang="en-US" dirty="0">
                <a:solidFill>
                  <a:schemeClr val="accent5"/>
                </a:solidFill>
              </a:rPr>
              <a:t>266</a:t>
            </a:r>
            <a:r>
              <a:rPr lang="en-US" dirty="0"/>
              <a:t> points</a:t>
            </a:r>
          </a:p>
          <a:p>
            <a:pPr lvl="1"/>
            <a:r>
              <a:rPr lang="en-US" dirty="0"/>
              <a:t>Bonus AWS: </a:t>
            </a:r>
            <a:r>
              <a:rPr lang="en-US" dirty="0">
                <a:solidFill>
                  <a:schemeClr val="accent5"/>
                </a:solidFill>
              </a:rPr>
              <a:t>50</a:t>
            </a:r>
            <a:r>
              <a:rPr lang="en-US" dirty="0"/>
              <a:t> points</a:t>
            </a:r>
          </a:p>
          <a:p>
            <a:r>
              <a:rPr lang="en-US" dirty="0"/>
              <a:t>Final Exam</a:t>
            </a:r>
          </a:p>
          <a:p>
            <a:pPr lvl="1"/>
            <a:r>
              <a:rPr lang="en-US" dirty="0"/>
              <a:t>December 9</a:t>
            </a:r>
            <a:r>
              <a:rPr lang="en-US" baseline="30000" dirty="0"/>
              <a:t>th</a:t>
            </a:r>
            <a:r>
              <a:rPr lang="en-US" dirty="0"/>
              <a:t>, 2025</a:t>
            </a:r>
          </a:p>
          <a:p>
            <a:pPr lvl="2"/>
            <a:r>
              <a:rPr lang="en-US" dirty="0"/>
              <a:t>5:00PM to 7:00PM</a:t>
            </a:r>
          </a:p>
        </p:txBody>
      </p:sp>
      <p:pic>
        <p:nvPicPr>
          <p:cNvPr id="4" name="Picture 2" descr="https://a2ua.com/information/information-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597" y="4229099"/>
            <a:ext cx="2697635" cy="20232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Weekly Info</a:t>
            </a:r>
          </a:p>
        </p:txBody>
      </p:sp>
    </p:spTree>
    <p:extLst>
      <p:ext uri="{BB962C8B-B14F-4D97-AF65-F5344CB8AC3E}">
        <p14:creationId xmlns:p14="http://schemas.microsoft.com/office/powerpoint/2010/main" val="284289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There are additional config points in here as well: </a:t>
            </a:r>
          </a:p>
          <a:p>
            <a:pPr lvl="1"/>
            <a:r>
              <a:rPr lang="en-US" b="1" dirty="0"/>
              <a:t>Cross-Zone Load Balancing </a:t>
            </a:r>
            <a:r>
              <a:rPr lang="en-US" dirty="0"/>
              <a:t>is used to ensure that your ELB distributes incoming requests evenly across all instances in its enabled Availability Zones. That means that the ELB will ignore the default of round-robin and will also take into consideration the Availability Zone in which the instance is running. This reduces the need to maintain equivalent numbers of instances in each enabled Availability Zone, and improves your application's ability to handle the loss of one or more instances. </a:t>
            </a:r>
          </a:p>
          <a:p>
            <a:pPr lvl="1"/>
            <a:r>
              <a:rPr lang="en-US" b="1" dirty="0"/>
              <a:t>Connection Draining </a:t>
            </a:r>
            <a:r>
              <a:rPr lang="en-US" dirty="0"/>
              <a:t>is used to ensure that a Classic Load Balancer stops </a:t>
            </a:r>
            <a:br>
              <a:rPr lang="en-US" dirty="0"/>
            </a:br>
            <a:r>
              <a:rPr lang="en-US" dirty="0"/>
              <a:t>sending requests to instances that are de-registering or unhealthy while </a:t>
            </a:r>
            <a:br>
              <a:rPr lang="en-US" dirty="0"/>
            </a:br>
            <a:r>
              <a:rPr lang="en-US" dirty="0"/>
              <a:t>keeping the existing connections open. </a:t>
            </a:r>
          </a:p>
          <a:p>
            <a:r>
              <a:rPr lang="en-US" dirty="0"/>
              <a:t>For our purposes, we will use the default settings</a:t>
            </a:r>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spTree>
    <p:extLst>
      <p:ext uri="{BB962C8B-B14F-4D97-AF65-F5344CB8AC3E}">
        <p14:creationId xmlns:p14="http://schemas.microsoft.com/office/powerpoint/2010/main" val="398974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3"/>
            <a:ext cx="10058400" cy="4725663"/>
          </a:xfrm>
        </p:spPr>
        <p:txBody>
          <a:bodyPr>
            <a:normAutofit/>
          </a:bodyPr>
          <a:lstStyle/>
          <a:p>
            <a:r>
              <a:rPr lang="en-US" dirty="0"/>
              <a:t>After the ELB is </a:t>
            </a:r>
            <a:r>
              <a:rPr lang="en-US" dirty="0">
                <a:solidFill>
                  <a:srgbClr val="00B050"/>
                </a:solidFill>
              </a:rPr>
              <a:t>active</a:t>
            </a:r>
            <a:r>
              <a:rPr lang="en-US" i="1" dirty="0"/>
              <a:t> </a:t>
            </a:r>
            <a:r>
              <a:rPr lang="en-US" dirty="0"/>
              <a:t>copy the Load Balancer </a:t>
            </a:r>
            <a:r>
              <a:rPr lang="en-US" b="1" dirty="0"/>
              <a:t>DNS Name. </a:t>
            </a:r>
            <a:endParaRPr lang="en-US" dirty="0"/>
          </a:p>
          <a:p>
            <a:r>
              <a:rPr lang="en-US" dirty="0"/>
              <a:t>Paste this address into a new tab in your browser </a:t>
            </a:r>
            <a:br>
              <a:rPr lang="en-US" dirty="0"/>
            </a:br>
            <a:r>
              <a:rPr lang="en-US" dirty="0"/>
              <a:t>(don't include the "A Record" information in parentheses): </a:t>
            </a:r>
          </a:p>
          <a:p>
            <a:r>
              <a:rPr lang="en-US" dirty="0"/>
              <a:t>You should be able to see something like this:</a:t>
            </a:r>
          </a:p>
          <a:p>
            <a:endParaRPr lang="en-US" dirty="0"/>
          </a:p>
          <a:p>
            <a:br>
              <a:rPr lang="en-US" dirty="0"/>
            </a:br>
            <a:endParaRPr lang="en-US" dirty="0"/>
          </a:p>
          <a:p>
            <a:r>
              <a:rPr lang="en-US" dirty="0"/>
              <a:t>Click refresh on the page a couple of times to see this value </a:t>
            </a:r>
            <a:br>
              <a:rPr lang="en-US" dirty="0"/>
            </a:br>
            <a:r>
              <a:rPr lang="en-US" dirty="0"/>
              <a:t>changing. This means that both instances are in service, </a:t>
            </a:r>
            <a:br>
              <a:rPr lang="en-US" dirty="0"/>
            </a:br>
            <a:r>
              <a:rPr lang="en-US" dirty="0"/>
              <a:t>and the ELB service is forwarding the traffic to a different </a:t>
            </a:r>
            <a:br>
              <a:rPr lang="en-US" dirty="0"/>
            </a:br>
            <a:r>
              <a:rPr lang="en-US" dirty="0"/>
              <a:t>instance each time you hit refresh. </a:t>
            </a:r>
          </a:p>
          <a:p>
            <a:endParaRPr lang="en-US" dirty="0"/>
          </a:p>
        </p:txBody>
      </p:sp>
      <p:sp>
        <p:nvSpPr>
          <p:cNvPr id="5" name="TextBox 4">
            <a:extLst>
              <a:ext uri="{FF2B5EF4-FFF2-40B4-BE49-F238E27FC236}">
                <a16:creationId xmlns:a16="http://schemas.microsoft.com/office/drawing/2014/main" id="{BC325580-D77C-A346-9686-55751AFAC611}"/>
              </a:ext>
            </a:extLst>
          </p:cNvPr>
          <p:cNvSpPr txBox="1"/>
          <p:nvPr/>
        </p:nvSpPr>
        <p:spPr>
          <a:xfrm>
            <a:off x="1495168" y="2137719"/>
            <a:ext cx="184731" cy="369332"/>
          </a:xfrm>
          <a:prstGeom prst="rect">
            <a:avLst/>
          </a:prstGeom>
          <a:noFill/>
        </p:spPr>
        <p:txBody>
          <a:bodyPr wrap="none" rtlCol="0">
            <a:spAutoFit/>
          </a:bodyPr>
          <a:lstStyle/>
          <a:p>
            <a:endParaRPr lang="en-US" dirty="0"/>
          </a:p>
        </p:txBody>
      </p:sp>
      <p:pic>
        <p:nvPicPr>
          <p:cNvPr id="14337" name="Picture 1" descr="page3image19218064">
            <a:extLst>
              <a:ext uri="{FF2B5EF4-FFF2-40B4-BE49-F238E27FC236}">
                <a16:creationId xmlns:a16="http://schemas.microsoft.com/office/drawing/2014/main" id="{DE8703DC-4602-9C49-A7DF-7C6D632E8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400" y="1845734"/>
            <a:ext cx="3284320" cy="4375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A41597-8B6B-238B-2E92-AA132393FB98}"/>
              </a:ext>
            </a:extLst>
          </p:cNvPr>
          <p:cNvPicPr>
            <a:picLocks noChangeAspect="1"/>
          </p:cNvPicPr>
          <p:nvPr/>
        </p:nvPicPr>
        <p:blipFill>
          <a:blip r:embed="rId3"/>
          <a:srcRect b="8257"/>
          <a:stretch>
            <a:fillRect/>
          </a:stretch>
        </p:blipFill>
        <p:spPr>
          <a:xfrm>
            <a:off x="1293576" y="3352200"/>
            <a:ext cx="5798123" cy="1309252"/>
          </a:xfrm>
          <a:prstGeom prst="rect">
            <a:avLst/>
          </a:prstGeom>
          <a:ln>
            <a:solidFill>
              <a:schemeClr val="tx1"/>
            </a:solidFill>
          </a:ln>
        </p:spPr>
      </p:pic>
    </p:spTree>
    <p:extLst>
      <p:ext uri="{BB962C8B-B14F-4D97-AF65-F5344CB8AC3E}">
        <p14:creationId xmlns:p14="http://schemas.microsoft.com/office/powerpoint/2010/main" val="185369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Note if you take the public DNS address of the instance itself and try </a:t>
            </a:r>
            <a:br>
              <a:rPr lang="en-US" dirty="0"/>
            </a:br>
            <a:r>
              <a:rPr lang="en-US" dirty="0"/>
              <a:t>to access it directly, you should be able to load the same page. </a:t>
            </a:r>
          </a:p>
          <a:p>
            <a:r>
              <a:rPr lang="en-US" dirty="0"/>
              <a:t>Notice you are accessing a particular instance directly, and we want</a:t>
            </a:r>
            <a:br>
              <a:rPr lang="en-US" dirty="0"/>
            </a:br>
            <a:r>
              <a:rPr lang="en-US" dirty="0"/>
              <a:t>to avoid that. To do so we need to change a few things.</a:t>
            </a:r>
          </a:p>
          <a:p>
            <a:r>
              <a:rPr lang="en-US" dirty="0"/>
              <a:t>This is happening because the SG associated with the EC2 instances </a:t>
            </a:r>
            <a:br>
              <a:rPr lang="en-US" dirty="0"/>
            </a:br>
            <a:r>
              <a:rPr lang="en-US" dirty="0"/>
              <a:t>is allowing access from anywhere to the port 80; we want to change </a:t>
            </a:r>
            <a:br>
              <a:rPr lang="en-US" dirty="0"/>
            </a:br>
            <a:r>
              <a:rPr lang="en-US" dirty="0"/>
              <a:t>it so that the instances will only allow traffic coming from the ELB</a:t>
            </a:r>
          </a:p>
        </p:txBody>
      </p:sp>
      <p:pic>
        <p:nvPicPr>
          <p:cNvPr id="16385" name="Picture 1" descr="page4image19215776">
            <a:extLst>
              <a:ext uri="{FF2B5EF4-FFF2-40B4-BE49-F238E27FC236}">
                <a16:creationId xmlns:a16="http://schemas.microsoft.com/office/drawing/2014/main" id="{17713C3A-178C-124B-8071-CF7A88740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518" y="1910497"/>
            <a:ext cx="3025655" cy="4158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99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To configure the security settings we want, go back to the </a:t>
            </a:r>
            <a:r>
              <a:rPr lang="en-US" b="1" dirty="0"/>
              <a:t>EC2 management console </a:t>
            </a:r>
            <a:r>
              <a:rPr lang="en-US" dirty="0"/>
              <a:t>on </a:t>
            </a:r>
            <a:br>
              <a:rPr lang="en-US" dirty="0"/>
            </a:br>
            <a:r>
              <a:rPr lang="en-US" dirty="0"/>
              <a:t>the </a:t>
            </a:r>
            <a:r>
              <a:rPr lang="en-US" b="1" dirty="0"/>
              <a:t>Load Balancers </a:t>
            </a:r>
            <a:r>
              <a:rPr lang="en-US" dirty="0"/>
              <a:t>page: </a:t>
            </a:r>
          </a:p>
          <a:p>
            <a:pPr lvl="1"/>
            <a:r>
              <a:rPr lang="en-US" dirty="0"/>
              <a:t>With the LB selected, go to the </a:t>
            </a:r>
            <a:r>
              <a:rPr lang="en-US" b="1" dirty="0"/>
              <a:t>Security </a:t>
            </a:r>
            <a:r>
              <a:rPr lang="en-US" dirty="0"/>
              <a:t>tab</a:t>
            </a:r>
          </a:p>
          <a:p>
            <a:pPr lvl="2"/>
            <a:r>
              <a:rPr lang="en-US" dirty="0"/>
              <a:t>Edit the security groups, remove the default SG, save</a:t>
            </a:r>
          </a:p>
          <a:p>
            <a:pPr lvl="2"/>
            <a:r>
              <a:rPr lang="en-US" dirty="0"/>
              <a:t>The LB now only has the Web-App-SG with http &amp; https access</a:t>
            </a:r>
          </a:p>
          <a:p>
            <a:pPr marL="384048" lvl="2" indent="0">
              <a:buNone/>
            </a:pPr>
            <a:endParaRPr lang="en-US" dirty="0"/>
          </a:p>
          <a:p>
            <a:r>
              <a:rPr lang="en-US" dirty="0"/>
              <a:t>Next, go back to the </a:t>
            </a:r>
            <a:r>
              <a:rPr lang="en-US" b="1" dirty="0"/>
              <a:t>Security Groups</a:t>
            </a:r>
            <a:r>
              <a:rPr lang="en-US" dirty="0"/>
              <a:t> page</a:t>
            </a:r>
          </a:p>
          <a:p>
            <a:pPr lvl="1"/>
            <a:r>
              <a:rPr lang="en-US" dirty="0"/>
              <a:t>Edit the two launch wizard security groups inbound rules</a:t>
            </a:r>
          </a:p>
          <a:p>
            <a:pPr lvl="2"/>
            <a:r>
              <a:rPr lang="en-US" dirty="0"/>
              <a:t>Remove ports 80 and 443 from the SG’s</a:t>
            </a:r>
          </a:p>
          <a:p>
            <a:pPr lvl="2"/>
            <a:r>
              <a:rPr lang="en-US" dirty="0"/>
              <a:t>The instances now only accept SSH traffic on port 22</a:t>
            </a:r>
          </a:p>
          <a:p>
            <a:endParaRPr lang="en-US" dirty="0"/>
          </a:p>
        </p:txBody>
      </p:sp>
      <p:pic>
        <p:nvPicPr>
          <p:cNvPr id="6" name="Picture 1" descr="page5image19134064">
            <a:extLst>
              <a:ext uri="{FF2B5EF4-FFF2-40B4-BE49-F238E27FC236}">
                <a16:creationId xmlns:a16="http://schemas.microsoft.com/office/drawing/2014/main" id="{F5E684B5-5D40-204C-B354-C525CC833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784" y="2363305"/>
            <a:ext cx="4798472" cy="3657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59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Now, create another new security group</a:t>
            </a:r>
          </a:p>
          <a:p>
            <a:pPr lvl="1"/>
            <a:r>
              <a:rPr lang="en-US" dirty="0"/>
              <a:t>Call it Web-Instance-SG or similar</a:t>
            </a:r>
          </a:p>
          <a:p>
            <a:pPr lvl="2"/>
            <a:r>
              <a:rPr lang="en-US" dirty="0"/>
              <a:t>Add inbound HTTP &amp; HTTPS rules, with the source being our Web-App-SG that we created earlier.</a:t>
            </a:r>
          </a:p>
          <a:p>
            <a:pPr lvl="2"/>
            <a:r>
              <a:rPr lang="en-US" dirty="0"/>
              <a:t>Change our instances to only have this security group, remove the web-app-sg and launch-wizard sg.</a:t>
            </a:r>
          </a:p>
          <a:p>
            <a:r>
              <a:rPr lang="en-US" dirty="0"/>
              <a:t>OK so, now our instances are only accepting HTTP/HTTPS traffic from our load balancer</a:t>
            </a:r>
          </a:p>
          <a:p>
            <a:pPr lvl="1"/>
            <a:r>
              <a:rPr lang="en-US" dirty="0"/>
              <a:t>Awesome!</a:t>
            </a:r>
          </a:p>
          <a:p>
            <a:r>
              <a:rPr lang="en-US" dirty="0"/>
              <a:t>Our load balancer accepts traffic from the internet and forwards to our instances</a:t>
            </a:r>
          </a:p>
          <a:p>
            <a:pPr lvl="1"/>
            <a:r>
              <a:rPr lang="en-US" dirty="0"/>
              <a:t>Perfect!</a:t>
            </a:r>
          </a:p>
          <a:p>
            <a:r>
              <a:rPr lang="en-US" dirty="0"/>
              <a:t>Can we do this all through code?</a:t>
            </a:r>
          </a:p>
          <a:p>
            <a:pPr lvl="1"/>
            <a:r>
              <a:rPr lang="en-US" dirty="0"/>
              <a:t>Obviously, if you’ve been </a:t>
            </a:r>
            <a:br>
              <a:rPr lang="en-US" dirty="0"/>
            </a:br>
            <a:r>
              <a:rPr lang="en-US" dirty="0"/>
              <a:t>paying attention at all!</a:t>
            </a:r>
          </a:p>
          <a:p>
            <a:endParaRPr lang="en-US" dirty="0"/>
          </a:p>
        </p:txBody>
      </p:sp>
      <p:pic>
        <p:nvPicPr>
          <p:cNvPr id="5" name="Picture 4">
            <a:extLst>
              <a:ext uri="{FF2B5EF4-FFF2-40B4-BE49-F238E27FC236}">
                <a16:creationId xmlns:a16="http://schemas.microsoft.com/office/drawing/2014/main" id="{D4B9E8C7-548C-4B88-8EA1-DFA043375F4F}"/>
              </a:ext>
            </a:extLst>
          </p:cNvPr>
          <p:cNvPicPr>
            <a:picLocks noChangeAspect="1"/>
          </p:cNvPicPr>
          <p:nvPr/>
        </p:nvPicPr>
        <p:blipFill>
          <a:blip r:embed="rId2"/>
          <a:stretch>
            <a:fillRect/>
          </a:stretch>
        </p:blipFill>
        <p:spPr>
          <a:xfrm>
            <a:off x="5247860" y="4320264"/>
            <a:ext cx="6183863" cy="1858168"/>
          </a:xfrm>
          <a:prstGeom prst="rect">
            <a:avLst/>
          </a:prstGeom>
          <a:ln>
            <a:solidFill>
              <a:schemeClr val="tx1"/>
            </a:solidFill>
          </a:ln>
        </p:spPr>
      </p:pic>
    </p:spTree>
    <p:extLst>
      <p:ext uri="{BB962C8B-B14F-4D97-AF65-F5344CB8AC3E}">
        <p14:creationId xmlns:p14="http://schemas.microsoft.com/office/powerpoint/2010/main" val="1913397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normAutofit/>
          </a:bodyPr>
          <a:lstStyle/>
          <a:p>
            <a:r>
              <a:rPr lang="en-US" dirty="0"/>
              <a:t>Open the Load Balancers Target Groups</a:t>
            </a:r>
          </a:p>
          <a:p>
            <a:pPr lvl="1"/>
            <a:r>
              <a:rPr lang="en-US" dirty="0"/>
              <a:t>If you select the group then click the Targets tab,</a:t>
            </a:r>
            <a:br>
              <a:rPr lang="en-US" dirty="0"/>
            </a:br>
            <a:r>
              <a:rPr lang="en-US" dirty="0"/>
              <a:t>you will be able to see both instances are healthy</a:t>
            </a:r>
          </a:p>
          <a:p>
            <a:r>
              <a:rPr lang="en-US" dirty="0"/>
              <a:t>This means that the instances are answering </a:t>
            </a:r>
            <a:br>
              <a:rPr lang="en-US" dirty="0"/>
            </a:br>
            <a:r>
              <a:rPr lang="en-US" dirty="0"/>
              <a:t>the health checks configured during the </a:t>
            </a:r>
            <a:br>
              <a:rPr lang="en-US" dirty="0"/>
            </a:br>
            <a:r>
              <a:rPr lang="en-US" dirty="0"/>
              <a:t>ELB's creation, so they will be used</a:t>
            </a:r>
            <a:endParaRPr lang="en-US" b="1" dirty="0"/>
          </a:p>
          <a:p>
            <a:r>
              <a:rPr lang="en-US" dirty="0"/>
              <a:t>To see what happens with the ELB when there </a:t>
            </a:r>
            <a:br>
              <a:rPr lang="en-US" dirty="0"/>
            </a:br>
            <a:r>
              <a:rPr lang="en-US" dirty="0"/>
              <a:t>is a problem in a particular instance, we can</a:t>
            </a:r>
            <a:br>
              <a:rPr lang="en-US" dirty="0"/>
            </a:br>
            <a:r>
              <a:rPr lang="en-US" dirty="0"/>
              <a:t>simulate an instance failure. </a:t>
            </a:r>
          </a:p>
          <a:p>
            <a:r>
              <a:rPr lang="en-US" dirty="0"/>
              <a:t>The easiest way to do this is to stop a running </a:t>
            </a:r>
            <a:br>
              <a:rPr lang="en-US" dirty="0"/>
            </a:br>
            <a:r>
              <a:rPr lang="en-US" dirty="0"/>
              <a:t>instance, so let's do that.</a:t>
            </a:r>
          </a:p>
          <a:p>
            <a:endParaRPr lang="en-US" dirty="0"/>
          </a:p>
          <a:p>
            <a:endParaRPr lang="en-US" dirty="0"/>
          </a:p>
        </p:txBody>
      </p:sp>
      <p:pic>
        <p:nvPicPr>
          <p:cNvPr id="5" name="Picture 4">
            <a:extLst>
              <a:ext uri="{FF2B5EF4-FFF2-40B4-BE49-F238E27FC236}">
                <a16:creationId xmlns:a16="http://schemas.microsoft.com/office/drawing/2014/main" id="{EF8F0803-653A-494F-A1F1-90466B75F44F}"/>
              </a:ext>
            </a:extLst>
          </p:cNvPr>
          <p:cNvPicPr>
            <a:picLocks noChangeAspect="1"/>
          </p:cNvPicPr>
          <p:nvPr/>
        </p:nvPicPr>
        <p:blipFill>
          <a:blip r:embed="rId2"/>
          <a:stretch>
            <a:fillRect/>
          </a:stretch>
        </p:blipFill>
        <p:spPr>
          <a:xfrm>
            <a:off x="6426678" y="1845734"/>
            <a:ext cx="4820129" cy="4324111"/>
          </a:xfrm>
          <a:prstGeom prst="rect">
            <a:avLst/>
          </a:prstGeom>
          <a:ln>
            <a:solidFill>
              <a:schemeClr val="tx1"/>
            </a:solidFill>
          </a:ln>
        </p:spPr>
      </p:pic>
    </p:spTree>
    <p:extLst>
      <p:ext uri="{BB962C8B-B14F-4D97-AF65-F5344CB8AC3E}">
        <p14:creationId xmlns:p14="http://schemas.microsoft.com/office/powerpoint/2010/main" val="3517880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3"/>
            <a:ext cx="10058400" cy="4725664"/>
          </a:xfrm>
        </p:spPr>
        <p:txBody>
          <a:bodyPr>
            <a:normAutofit/>
          </a:bodyPr>
          <a:lstStyle/>
          <a:p>
            <a:r>
              <a:rPr lang="en-US" dirty="0"/>
              <a:t>Go to instances, choose a running instance, click on </a:t>
            </a:r>
            <a:r>
              <a:rPr lang="en-US" b="1" dirty="0"/>
              <a:t>Instance State, </a:t>
            </a:r>
            <a:r>
              <a:rPr lang="en-US" dirty="0"/>
              <a:t>then on </a:t>
            </a:r>
            <a:r>
              <a:rPr lang="en-US" b="1" dirty="0"/>
              <a:t>Stop Instance</a:t>
            </a:r>
            <a:r>
              <a:rPr lang="en-US" dirty="0"/>
              <a:t>:</a:t>
            </a:r>
          </a:p>
          <a:p>
            <a:endParaRPr lang="en-US" dirty="0"/>
          </a:p>
          <a:p>
            <a:endParaRPr lang="en-US" dirty="0"/>
          </a:p>
          <a:p>
            <a:endParaRPr lang="en-US" dirty="0"/>
          </a:p>
          <a:p>
            <a:endParaRPr lang="en-US" dirty="0"/>
          </a:p>
          <a:p>
            <a:r>
              <a:rPr lang="en-US" dirty="0"/>
              <a:t>Doing this will stop a particular instance, which will make it fail the ELB's health checks.</a:t>
            </a:r>
          </a:p>
          <a:p>
            <a:r>
              <a:rPr lang="en-US" dirty="0"/>
              <a:t>Click on Target Groups, then your group, </a:t>
            </a:r>
            <a:br>
              <a:rPr lang="en-US" dirty="0"/>
            </a:br>
            <a:r>
              <a:rPr lang="en-US" dirty="0"/>
              <a:t>and the Targets tab, and watch the</a:t>
            </a:r>
            <a:br>
              <a:rPr lang="en-US" dirty="0"/>
            </a:br>
            <a:r>
              <a:rPr lang="en-US" dirty="0"/>
              <a:t> instance go </a:t>
            </a:r>
            <a:r>
              <a:rPr lang="en-US" i="1" dirty="0"/>
              <a:t>unhealthy</a:t>
            </a:r>
            <a:r>
              <a:rPr lang="en-US" dirty="0"/>
              <a:t> or </a:t>
            </a:r>
            <a:r>
              <a:rPr lang="en-US" i="1" dirty="0"/>
              <a:t>unused </a:t>
            </a:r>
            <a:r>
              <a:rPr lang="en-US" dirty="0">
                <a:sym typeface="Wingdings" pitchFamily="2" charset="2"/>
              </a:rPr>
              <a:t></a:t>
            </a:r>
            <a:endParaRPr lang="en-US" dirty="0"/>
          </a:p>
        </p:txBody>
      </p:sp>
      <p:pic>
        <p:nvPicPr>
          <p:cNvPr id="5" name="Picture 4">
            <a:extLst>
              <a:ext uri="{FF2B5EF4-FFF2-40B4-BE49-F238E27FC236}">
                <a16:creationId xmlns:a16="http://schemas.microsoft.com/office/drawing/2014/main" id="{938F2D00-B6A2-41FE-9E79-649F6A8696F1}"/>
              </a:ext>
            </a:extLst>
          </p:cNvPr>
          <p:cNvPicPr>
            <a:picLocks noChangeAspect="1"/>
          </p:cNvPicPr>
          <p:nvPr/>
        </p:nvPicPr>
        <p:blipFill>
          <a:blip r:embed="rId2"/>
          <a:stretch>
            <a:fillRect/>
          </a:stretch>
        </p:blipFill>
        <p:spPr>
          <a:xfrm>
            <a:off x="1274014" y="2349170"/>
            <a:ext cx="6507013" cy="1336611"/>
          </a:xfrm>
          <a:prstGeom prst="rect">
            <a:avLst/>
          </a:prstGeom>
          <a:ln>
            <a:solidFill>
              <a:schemeClr val="tx1"/>
            </a:solidFill>
          </a:ln>
        </p:spPr>
      </p:pic>
      <p:pic>
        <p:nvPicPr>
          <p:cNvPr id="9" name="Picture 8">
            <a:extLst>
              <a:ext uri="{FF2B5EF4-FFF2-40B4-BE49-F238E27FC236}">
                <a16:creationId xmlns:a16="http://schemas.microsoft.com/office/drawing/2014/main" id="{193B5E84-EE4C-47A4-928B-78664B489F8E}"/>
              </a:ext>
            </a:extLst>
          </p:cNvPr>
          <p:cNvPicPr>
            <a:picLocks noChangeAspect="1"/>
          </p:cNvPicPr>
          <p:nvPr/>
        </p:nvPicPr>
        <p:blipFill>
          <a:blip r:embed="rId3"/>
          <a:stretch>
            <a:fillRect/>
          </a:stretch>
        </p:blipFill>
        <p:spPr>
          <a:xfrm>
            <a:off x="5492259" y="4733188"/>
            <a:ext cx="6213673" cy="1264885"/>
          </a:xfrm>
          <a:prstGeom prst="rect">
            <a:avLst/>
          </a:prstGeom>
          <a:ln>
            <a:solidFill>
              <a:schemeClr val="tx1"/>
            </a:solidFill>
          </a:ln>
        </p:spPr>
      </p:pic>
    </p:spTree>
    <p:extLst>
      <p:ext uri="{BB962C8B-B14F-4D97-AF65-F5344CB8AC3E}">
        <p14:creationId xmlns:p14="http://schemas.microsoft.com/office/powerpoint/2010/main" val="2875336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AB2-6642-944B-A702-B0A55A14446F}"/>
              </a:ext>
            </a:extLst>
          </p:cNvPr>
          <p:cNvSpPr>
            <a:spLocks noGrp="1"/>
          </p:cNvSpPr>
          <p:nvPr>
            <p:ph type="title"/>
          </p:nvPr>
        </p:nvSpPr>
        <p:spPr/>
        <p:txBody>
          <a:bodyPr/>
          <a:lstStyle/>
          <a:p>
            <a:r>
              <a:rPr lang="en-US" dirty="0"/>
              <a:t>Elastic Load Balancer</a:t>
            </a:r>
          </a:p>
        </p:txBody>
      </p:sp>
      <p:sp>
        <p:nvSpPr>
          <p:cNvPr id="3" name="Content Placeholder 2">
            <a:extLst>
              <a:ext uri="{FF2B5EF4-FFF2-40B4-BE49-F238E27FC236}">
                <a16:creationId xmlns:a16="http://schemas.microsoft.com/office/drawing/2014/main" id="{D454AD9D-8976-2B40-83CE-1086DE3A8CB1}"/>
              </a:ext>
            </a:extLst>
          </p:cNvPr>
          <p:cNvSpPr>
            <a:spLocks noGrp="1"/>
          </p:cNvSpPr>
          <p:nvPr>
            <p:ph idx="1"/>
          </p:nvPr>
        </p:nvSpPr>
        <p:spPr>
          <a:xfrm>
            <a:off x="1097280" y="1845734"/>
            <a:ext cx="10058400" cy="4456212"/>
          </a:xfrm>
        </p:spPr>
        <p:txBody>
          <a:bodyPr/>
          <a:lstStyle/>
          <a:p>
            <a:r>
              <a:rPr lang="en-US" dirty="0"/>
              <a:t>There is also a ton of monitoring available by default.</a:t>
            </a:r>
          </a:p>
          <a:p>
            <a:r>
              <a:rPr lang="en-US" dirty="0"/>
              <a:t>Go to the ELB, and click on the </a:t>
            </a:r>
            <a:r>
              <a:rPr lang="en-US" b="1" dirty="0"/>
              <a:t>Monitoring </a:t>
            </a:r>
            <a:r>
              <a:rPr lang="en-US" dirty="0"/>
              <a:t>tab to see the metrics of the ELB you selected:</a:t>
            </a:r>
          </a:p>
          <a:p>
            <a:pPr lvl="1"/>
            <a:r>
              <a:rPr lang="en-US" dirty="0"/>
              <a:t>There are various metrics.  Explore them!</a:t>
            </a:r>
          </a:p>
        </p:txBody>
      </p:sp>
      <p:pic>
        <p:nvPicPr>
          <p:cNvPr id="4" name="Picture 3">
            <a:extLst>
              <a:ext uri="{FF2B5EF4-FFF2-40B4-BE49-F238E27FC236}">
                <a16:creationId xmlns:a16="http://schemas.microsoft.com/office/drawing/2014/main" id="{94449F88-18B7-A344-95E2-18CB5144E807}"/>
              </a:ext>
            </a:extLst>
          </p:cNvPr>
          <p:cNvPicPr>
            <a:picLocks noChangeAspect="1"/>
          </p:cNvPicPr>
          <p:nvPr/>
        </p:nvPicPr>
        <p:blipFill>
          <a:blip r:embed="rId2"/>
          <a:stretch>
            <a:fillRect/>
          </a:stretch>
        </p:blipFill>
        <p:spPr>
          <a:xfrm>
            <a:off x="9378778" y="4527517"/>
            <a:ext cx="2593889" cy="1578452"/>
          </a:xfrm>
          <a:prstGeom prst="rect">
            <a:avLst/>
          </a:prstGeom>
          <a:ln>
            <a:solidFill>
              <a:schemeClr val="tx1"/>
            </a:solidFill>
          </a:ln>
        </p:spPr>
      </p:pic>
      <p:pic>
        <p:nvPicPr>
          <p:cNvPr id="6" name="Picture 5">
            <a:extLst>
              <a:ext uri="{FF2B5EF4-FFF2-40B4-BE49-F238E27FC236}">
                <a16:creationId xmlns:a16="http://schemas.microsoft.com/office/drawing/2014/main" id="{F8217766-C63C-4EA6-BA03-66A539A9F680}"/>
              </a:ext>
            </a:extLst>
          </p:cNvPr>
          <p:cNvPicPr>
            <a:picLocks noChangeAspect="1"/>
          </p:cNvPicPr>
          <p:nvPr/>
        </p:nvPicPr>
        <p:blipFill>
          <a:blip r:embed="rId3"/>
          <a:stretch>
            <a:fillRect/>
          </a:stretch>
        </p:blipFill>
        <p:spPr>
          <a:xfrm>
            <a:off x="1097280" y="3081682"/>
            <a:ext cx="8219288" cy="2884963"/>
          </a:xfrm>
          <a:prstGeom prst="rect">
            <a:avLst/>
          </a:prstGeom>
          <a:ln>
            <a:solidFill>
              <a:schemeClr val="tx1"/>
            </a:solidFill>
          </a:ln>
        </p:spPr>
      </p:pic>
    </p:spTree>
    <p:extLst>
      <p:ext uri="{BB962C8B-B14F-4D97-AF65-F5344CB8AC3E}">
        <p14:creationId xmlns:p14="http://schemas.microsoft.com/office/powerpoint/2010/main" val="2771269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C3C6-738C-1947-9075-83FBE81E3C6C}"/>
              </a:ext>
            </a:extLst>
          </p:cNvPr>
          <p:cNvSpPr>
            <a:spLocks noGrp="1"/>
          </p:cNvSpPr>
          <p:nvPr>
            <p:ph type="title"/>
          </p:nvPr>
        </p:nvSpPr>
        <p:spPr>
          <a:xfrm>
            <a:off x="1097280" y="286603"/>
            <a:ext cx="10058400" cy="1450757"/>
          </a:xfrm>
        </p:spPr>
        <p:txBody>
          <a:bodyPr>
            <a:normAutofit/>
          </a:bodyPr>
          <a:lstStyle/>
          <a:p>
            <a:r>
              <a:rPr lang="en-US" dirty="0"/>
              <a:t>AWS </a:t>
            </a:r>
            <a:r>
              <a:rPr lang="en-US" b="1" dirty="0">
                <a:effectLst>
                  <a:outerShdw blurRad="38100" dist="38100" dir="2700000" algn="tl">
                    <a:srgbClr val="000000">
                      <a:alpha val="43137"/>
                    </a:srgbClr>
                  </a:outerShdw>
                </a:effectLst>
              </a:rPr>
              <a:t>GUI</a:t>
            </a:r>
            <a:r>
              <a:rPr lang="en-US" dirty="0">
                <a:effectLst>
                  <a:outerShdw blurRad="38100" dist="38100" dir="2700000" algn="tl">
                    <a:srgbClr val="000000">
                      <a:alpha val="43137"/>
                    </a:srgbClr>
                  </a:outerShdw>
                </a:effectLst>
              </a:rPr>
              <a:t> </a:t>
            </a:r>
            <a:r>
              <a:rPr lang="en-US" dirty="0"/>
              <a:t>Task - Windows</a:t>
            </a:r>
          </a:p>
        </p:txBody>
      </p:sp>
      <p:sp>
        <p:nvSpPr>
          <p:cNvPr id="3" name="Content Placeholder 2">
            <a:extLst>
              <a:ext uri="{FF2B5EF4-FFF2-40B4-BE49-F238E27FC236}">
                <a16:creationId xmlns:a16="http://schemas.microsoft.com/office/drawing/2014/main" id="{5576DB53-E979-3F4B-A78E-ACF4D7FD659D}"/>
              </a:ext>
            </a:extLst>
          </p:cNvPr>
          <p:cNvSpPr>
            <a:spLocks noGrp="1"/>
          </p:cNvSpPr>
          <p:nvPr>
            <p:ph idx="1"/>
          </p:nvPr>
        </p:nvSpPr>
        <p:spPr>
          <a:xfrm>
            <a:off x="1097279" y="1845734"/>
            <a:ext cx="6454987" cy="4023360"/>
          </a:xfrm>
        </p:spPr>
        <p:txBody>
          <a:bodyPr>
            <a:normAutofit/>
          </a:bodyPr>
          <a:lstStyle/>
          <a:p>
            <a:r>
              <a:rPr lang="en-US" sz="1700" dirty="0"/>
              <a:t>Login to AWS</a:t>
            </a:r>
          </a:p>
          <a:p>
            <a:r>
              <a:rPr lang="en-US" sz="1700" dirty="0"/>
              <a:t>Validate region</a:t>
            </a:r>
          </a:p>
          <a:p>
            <a:r>
              <a:rPr lang="en-US" sz="1700" dirty="0"/>
              <a:t>Navigate to EC2 dashboard</a:t>
            </a:r>
          </a:p>
          <a:p>
            <a:r>
              <a:rPr lang="en-US" sz="1700" dirty="0"/>
              <a:t>Launch Instance</a:t>
            </a:r>
          </a:p>
          <a:p>
            <a:r>
              <a:rPr lang="en-US" sz="1700" dirty="0"/>
              <a:t>Select </a:t>
            </a:r>
            <a:r>
              <a:rPr lang="en-US" sz="1700" u="sng" dirty="0"/>
              <a:t>Microsoft Windows Server 2025 Base</a:t>
            </a:r>
          </a:p>
          <a:p>
            <a:r>
              <a:rPr lang="en-US" sz="1700" dirty="0"/>
              <a:t>Make sure to use the </a:t>
            </a:r>
            <a:r>
              <a:rPr lang="en-US" sz="1700" u="sng" dirty="0"/>
              <a:t>t3.micro</a:t>
            </a:r>
            <a:r>
              <a:rPr lang="en-US" sz="1700" dirty="0"/>
              <a:t> instance type</a:t>
            </a:r>
          </a:p>
          <a:p>
            <a:r>
              <a:rPr lang="en-US" sz="1700" dirty="0"/>
              <a:t>Launch!</a:t>
            </a:r>
          </a:p>
          <a:p>
            <a:r>
              <a:rPr lang="en-US" sz="1700" dirty="0"/>
              <a:t>Create a new keypair!  Give it a name!  Download the keypair!</a:t>
            </a:r>
          </a:p>
          <a:p>
            <a:r>
              <a:rPr lang="en-US" sz="1700" dirty="0"/>
              <a:t>Launch Instances!</a:t>
            </a:r>
          </a:p>
          <a:p>
            <a:r>
              <a:rPr lang="en-US" sz="1700" dirty="0"/>
              <a:t>Go to View Instances to see the status…</a:t>
            </a:r>
          </a:p>
        </p:txBody>
      </p:sp>
      <p:pic>
        <p:nvPicPr>
          <p:cNvPr id="4" name="Picture 3" descr="https://encrypted-tbn1.gstatic.com/images?q=tbn:ANd9GcQa0TJHn-soj3Kp-68fHvHF987Q66RUHwQRGun-iPalj45_xM6Y">
            <a:extLst>
              <a:ext uri="{FF2B5EF4-FFF2-40B4-BE49-F238E27FC236}">
                <a16:creationId xmlns:a16="http://schemas.microsoft.com/office/drawing/2014/main" id="{B2D6E6B4-C264-238B-4DD3-5B4A360ED2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0669" y="5532120"/>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1BBFA4-96FB-5A65-C572-DA9ED8FDEC63}"/>
              </a:ext>
            </a:extLst>
          </p:cNvPr>
          <p:cNvPicPr>
            <a:picLocks noChangeAspect="1"/>
          </p:cNvPicPr>
          <p:nvPr/>
        </p:nvPicPr>
        <p:blipFill>
          <a:blip r:embed="rId3"/>
          <a:stretch>
            <a:fillRect/>
          </a:stretch>
        </p:blipFill>
        <p:spPr>
          <a:xfrm>
            <a:off x="9539132" y="1845734"/>
            <a:ext cx="2034675" cy="2179320"/>
          </a:xfrm>
          <a:prstGeom prst="rect">
            <a:avLst/>
          </a:prstGeom>
        </p:spPr>
      </p:pic>
    </p:spTree>
    <p:extLst>
      <p:ext uri="{BB962C8B-B14F-4D97-AF65-F5344CB8AC3E}">
        <p14:creationId xmlns:p14="http://schemas.microsoft.com/office/powerpoint/2010/main" val="2496158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C3C6-738C-1947-9075-83FBE81E3C6C}"/>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GUI</a:t>
            </a:r>
            <a:r>
              <a:rPr lang="en-US" dirty="0"/>
              <a:t> Task - Windows</a:t>
            </a:r>
          </a:p>
        </p:txBody>
      </p:sp>
      <p:sp>
        <p:nvSpPr>
          <p:cNvPr id="3" name="Content Placeholder 2">
            <a:extLst>
              <a:ext uri="{FF2B5EF4-FFF2-40B4-BE49-F238E27FC236}">
                <a16:creationId xmlns:a16="http://schemas.microsoft.com/office/drawing/2014/main" id="{5576DB53-E979-3F4B-A78E-ACF4D7FD659D}"/>
              </a:ext>
            </a:extLst>
          </p:cNvPr>
          <p:cNvSpPr>
            <a:spLocks noGrp="1"/>
          </p:cNvSpPr>
          <p:nvPr>
            <p:ph idx="1"/>
          </p:nvPr>
        </p:nvSpPr>
        <p:spPr/>
        <p:txBody>
          <a:bodyPr>
            <a:normAutofit fontScale="92500" lnSpcReduction="20000"/>
          </a:bodyPr>
          <a:lstStyle/>
          <a:p>
            <a:r>
              <a:rPr lang="en-US" dirty="0"/>
              <a:t>View Instances</a:t>
            </a:r>
          </a:p>
          <a:p>
            <a:r>
              <a:rPr lang="en-US" dirty="0"/>
              <a:t>Enable IMDSv1!</a:t>
            </a:r>
          </a:p>
          <a:p>
            <a:pPr lvl="1"/>
            <a:r>
              <a:rPr lang="en-US" dirty="0"/>
              <a:t>Actions </a:t>
            </a:r>
            <a:r>
              <a:rPr lang="en-US" dirty="0">
                <a:sym typeface="Wingdings" pitchFamily="2" charset="2"/>
              </a:rPr>
              <a:t> Instance Settings  Modify instance metadata settings  IDMSv2 Optional!</a:t>
            </a:r>
            <a:endParaRPr lang="en-US" dirty="0"/>
          </a:p>
          <a:p>
            <a:r>
              <a:rPr lang="en-US" dirty="0"/>
              <a:t>Right click on instance and select Security </a:t>
            </a:r>
            <a:r>
              <a:rPr lang="en-US" dirty="0">
                <a:sym typeface="Wingdings" panose="05000000000000000000" pitchFamily="2" charset="2"/>
              </a:rPr>
              <a:t></a:t>
            </a:r>
            <a:r>
              <a:rPr lang="en-US" dirty="0"/>
              <a:t> Get Windows Password (~5 minutes)</a:t>
            </a:r>
          </a:p>
          <a:p>
            <a:r>
              <a:rPr lang="en-US" dirty="0"/>
              <a:t>Decrypt the password using your downloaded key file!</a:t>
            </a:r>
          </a:p>
          <a:p>
            <a:r>
              <a:rPr lang="en-US" dirty="0"/>
              <a:t>Connect to instance – RDP client</a:t>
            </a:r>
          </a:p>
          <a:p>
            <a:pPr lvl="1"/>
            <a:r>
              <a:rPr lang="en-US" dirty="0"/>
              <a:t>You can download a pre-configured RDP file</a:t>
            </a:r>
          </a:p>
          <a:p>
            <a:pPr lvl="1"/>
            <a:r>
              <a:rPr lang="en-US" dirty="0"/>
              <a:t>You could also manually open an RDP connection to the public IP</a:t>
            </a:r>
          </a:p>
          <a:p>
            <a:r>
              <a:rPr lang="en-US" dirty="0"/>
              <a:t>Log in and do work!</a:t>
            </a:r>
          </a:p>
          <a:p>
            <a:pPr lvl="1"/>
            <a:r>
              <a:rPr lang="en-US" dirty="0"/>
              <a:t>Check </a:t>
            </a:r>
            <a:r>
              <a:rPr lang="en-US" dirty="0">
                <a:hlinkClick r:id="rId2"/>
              </a:rPr>
              <a:t>http://169.254.269.254</a:t>
            </a:r>
            <a:r>
              <a:rPr lang="en-US" dirty="0"/>
              <a:t> in a web browser</a:t>
            </a:r>
          </a:p>
          <a:p>
            <a:pPr lvl="2"/>
            <a:r>
              <a:rPr lang="en-US" dirty="0">
                <a:hlinkClick r:id="rId3"/>
              </a:rPr>
              <a:t>http://169.254.169.254/latest/meta-data/</a:t>
            </a:r>
            <a:endParaRPr lang="en-US" dirty="0"/>
          </a:p>
          <a:p>
            <a:pPr lvl="2"/>
            <a:r>
              <a:rPr lang="en-US" dirty="0"/>
              <a:t>This is a site local to the instance that can be used for pulling data about the thing</a:t>
            </a:r>
          </a:p>
          <a:p>
            <a:pPr lvl="1"/>
            <a:r>
              <a:rPr lang="en-US" dirty="0"/>
              <a:t>OK now </a:t>
            </a:r>
            <a:r>
              <a:rPr lang="en-US" b="1" dirty="0"/>
              <a:t>terminate</a:t>
            </a:r>
            <a:r>
              <a:rPr lang="en-US" dirty="0"/>
              <a:t> this rubbish and deploy a real OS.</a:t>
            </a:r>
          </a:p>
        </p:txBody>
      </p:sp>
      <p:pic>
        <p:nvPicPr>
          <p:cNvPr id="6" name="Picture 5" descr="https://encrypted-tbn1.gstatic.com/images?q=tbn:ANd9GcQa0TJHn-soj3Kp-68fHvHF987Q66RUHwQRGun-iPalj45_xM6Y">
            <a:extLst>
              <a:ext uri="{FF2B5EF4-FFF2-40B4-BE49-F238E27FC236}">
                <a16:creationId xmlns:a16="http://schemas.microsoft.com/office/drawing/2014/main" id="{25FC3A4B-69A0-298B-9770-F6D7BD2852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0669" y="5532120"/>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6CC3FEA-323C-514C-E5E7-46C6EAE5054B}"/>
              </a:ext>
            </a:extLst>
          </p:cNvPr>
          <p:cNvPicPr>
            <a:picLocks noChangeAspect="1"/>
          </p:cNvPicPr>
          <p:nvPr/>
        </p:nvPicPr>
        <p:blipFill>
          <a:blip r:embed="rId5"/>
          <a:stretch>
            <a:fillRect/>
          </a:stretch>
        </p:blipFill>
        <p:spPr>
          <a:xfrm>
            <a:off x="9539132" y="1845734"/>
            <a:ext cx="2034675" cy="2179320"/>
          </a:xfrm>
          <a:prstGeom prst="rect">
            <a:avLst/>
          </a:prstGeom>
        </p:spPr>
      </p:pic>
    </p:spTree>
    <p:extLst>
      <p:ext uri="{BB962C8B-B14F-4D97-AF65-F5344CB8AC3E}">
        <p14:creationId xmlns:p14="http://schemas.microsoft.com/office/powerpoint/2010/main" val="161062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8B5-1E24-C745-92E6-FC28713EAC11}"/>
              </a:ext>
            </a:extLst>
          </p:cNvPr>
          <p:cNvSpPr>
            <a:spLocks noGrp="1"/>
          </p:cNvSpPr>
          <p:nvPr>
            <p:ph type="title"/>
          </p:nvPr>
        </p:nvSpPr>
        <p:spPr/>
        <p:txBody>
          <a:bodyPr/>
          <a:lstStyle/>
          <a:p>
            <a:r>
              <a:rPr lang="en-US" dirty="0"/>
              <a:t>Cloud Computing</a:t>
            </a:r>
          </a:p>
        </p:txBody>
      </p:sp>
      <p:sp>
        <p:nvSpPr>
          <p:cNvPr id="3" name="Content Placeholder 2">
            <a:extLst>
              <a:ext uri="{FF2B5EF4-FFF2-40B4-BE49-F238E27FC236}">
                <a16:creationId xmlns:a16="http://schemas.microsoft.com/office/drawing/2014/main" id="{77F0677B-400C-1D4D-90E0-D42C7B203B27}"/>
              </a:ext>
            </a:extLst>
          </p:cNvPr>
          <p:cNvSpPr>
            <a:spLocks noGrp="1"/>
          </p:cNvSpPr>
          <p:nvPr>
            <p:ph idx="1"/>
          </p:nvPr>
        </p:nvSpPr>
        <p:spPr>
          <a:xfrm>
            <a:off x="1097280" y="1845733"/>
            <a:ext cx="10058400" cy="4725663"/>
          </a:xfrm>
        </p:spPr>
        <p:txBody>
          <a:bodyPr>
            <a:normAutofit/>
          </a:bodyPr>
          <a:lstStyle/>
          <a:p>
            <a:r>
              <a:rPr lang="en-US" dirty="0"/>
              <a:t>What is cloud computing?</a:t>
            </a:r>
          </a:p>
          <a:p>
            <a:pPr lvl="1"/>
            <a:r>
              <a:rPr lang="en-US" dirty="0"/>
              <a:t>Computing in the cloud</a:t>
            </a:r>
          </a:p>
          <a:p>
            <a:pPr lvl="1"/>
            <a:r>
              <a:rPr lang="en-US" dirty="0"/>
              <a:t>Using resources made available over the internet</a:t>
            </a:r>
            <a:br>
              <a:rPr lang="en-US" dirty="0"/>
            </a:br>
            <a:r>
              <a:rPr lang="en-US" dirty="0"/>
              <a:t>to run workloads</a:t>
            </a:r>
          </a:p>
          <a:p>
            <a:pPr lvl="1"/>
            <a:r>
              <a:rPr lang="en-US" dirty="0"/>
              <a:t>Things as a Service (</a:t>
            </a:r>
            <a:r>
              <a:rPr lang="en-US" dirty="0" err="1"/>
              <a:t>XaaS</a:t>
            </a:r>
            <a:r>
              <a:rPr lang="en-US" dirty="0"/>
              <a:t>)</a:t>
            </a:r>
          </a:p>
          <a:p>
            <a:pPr lvl="2"/>
            <a:r>
              <a:rPr lang="en-US" dirty="0"/>
              <a:t>Pizza as a service!</a:t>
            </a:r>
          </a:p>
          <a:p>
            <a:pPr lvl="1"/>
            <a:r>
              <a:rPr lang="en-US" dirty="0"/>
              <a:t>Someone else’s data center!</a:t>
            </a:r>
          </a:p>
          <a:p>
            <a:pPr lvl="1"/>
            <a:r>
              <a:rPr lang="en-US" dirty="0"/>
              <a:t>Serverless Architecture</a:t>
            </a:r>
          </a:p>
          <a:p>
            <a:pPr lvl="2"/>
            <a:r>
              <a:rPr lang="en-US" dirty="0"/>
              <a:t>Look ma, no servers!</a:t>
            </a:r>
          </a:p>
          <a:p>
            <a:r>
              <a:rPr lang="en-US" dirty="0"/>
              <a:t>Cloud Computing Providers</a:t>
            </a:r>
          </a:p>
          <a:p>
            <a:pPr lvl="1"/>
            <a:r>
              <a:rPr lang="en-US" dirty="0"/>
              <a:t>Amazon Web Services (AWS)</a:t>
            </a:r>
          </a:p>
          <a:p>
            <a:pPr lvl="1"/>
            <a:r>
              <a:rPr lang="en-US" dirty="0"/>
              <a:t>Google Cloud Platform (GCP)</a:t>
            </a:r>
          </a:p>
          <a:p>
            <a:pPr lvl="1"/>
            <a:r>
              <a:rPr lang="en-US" dirty="0"/>
              <a:t>Microsoft Azure</a:t>
            </a:r>
          </a:p>
          <a:p>
            <a:pPr lvl="1"/>
            <a:r>
              <a:rPr lang="en-US" dirty="0" err="1"/>
              <a:t>Linode</a:t>
            </a:r>
            <a:r>
              <a:rPr lang="en-US" dirty="0"/>
              <a:t>, Akami, Digital Ocean, </a:t>
            </a:r>
            <a:r>
              <a:rPr lang="en-US" dirty="0" err="1"/>
              <a:t>Vultr</a:t>
            </a:r>
            <a:r>
              <a:rPr lang="en-US" dirty="0"/>
              <a:t>, Others…</a:t>
            </a:r>
          </a:p>
        </p:txBody>
      </p:sp>
      <p:pic>
        <p:nvPicPr>
          <p:cNvPr id="1028" name="Picture 4" descr="The Cloud is (Frequently) Terrible | The NERDS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944" y="3443845"/>
            <a:ext cx="2962872" cy="25520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79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2781-B085-0141-8FD8-60BEF9EC077F}"/>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GUI</a:t>
            </a:r>
            <a:r>
              <a:rPr lang="en-US" dirty="0"/>
              <a:t> Task – Linux</a:t>
            </a:r>
          </a:p>
        </p:txBody>
      </p:sp>
      <p:sp>
        <p:nvSpPr>
          <p:cNvPr id="3" name="Content Placeholder 2">
            <a:extLst>
              <a:ext uri="{FF2B5EF4-FFF2-40B4-BE49-F238E27FC236}">
                <a16:creationId xmlns:a16="http://schemas.microsoft.com/office/drawing/2014/main" id="{37873C26-C598-C240-B0D3-CDBA3A34879D}"/>
              </a:ext>
            </a:extLst>
          </p:cNvPr>
          <p:cNvSpPr>
            <a:spLocks noGrp="1"/>
          </p:cNvSpPr>
          <p:nvPr>
            <p:ph idx="1"/>
          </p:nvPr>
        </p:nvSpPr>
        <p:spPr>
          <a:xfrm>
            <a:off x="1097280" y="1845733"/>
            <a:ext cx="10058400" cy="4468569"/>
          </a:xfrm>
        </p:spPr>
        <p:txBody>
          <a:bodyPr>
            <a:normAutofit/>
          </a:bodyPr>
          <a:lstStyle/>
          <a:p>
            <a:r>
              <a:rPr lang="en-US" dirty="0"/>
              <a:t>Login to AWS</a:t>
            </a:r>
          </a:p>
          <a:p>
            <a:r>
              <a:rPr lang="en-US" dirty="0"/>
              <a:t>Validate region</a:t>
            </a:r>
          </a:p>
          <a:p>
            <a:r>
              <a:rPr lang="en-US" dirty="0"/>
              <a:t>Navigate to EC2 dashboard</a:t>
            </a:r>
          </a:p>
          <a:p>
            <a:r>
              <a:rPr lang="en-US" dirty="0"/>
              <a:t>Launch Instance</a:t>
            </a:r>
          </a:p>
          <a:p>
            <a:r>
              <a:rPr lang="en-US" dirty="0"/>
              <a:t>Select </a:t>
            </a:r>
            <a:r>
              <a:rPr lang="en-US" u="sng" dirty="0"/>
              <a:t>Amazon Linux 2023 kernel-6.1 AMI</a:t>
            </a:r>
          </a:p>
          <a:p>
            <a:r>
              <a:rPr lang="en-US" dirty="0"/>
              <a:t>Make sure to use the t3.micro instance type</a:t>
            </a:r>
          </a:p>
          <a:p>
            <a:r>
              <a:rPr lang="en-US" dirty="0"/>
              <a:t>Launch!</a:t>
            </a:r>
          </a:p>
          <a:p>
            <a:r>
              <a:rPr lang="en-US" dirty="0"/>
              <a:t>Create a new keypair!  Make sure to download the keypair!</a:t>
            </a:r>
          </a:p>
          <a:p>
            <a:r>
              <a:rPr lang="en-US" dirty="0"/>
              <a:t>Launch Instances!</a:t>
            </a:r>
          </a:p>
          <a:p>
            <a:r>
              <a:rPr lang="en-US" dirty="0"/>
              <a:t>Go to View Instances to see the status…</a:t>
            </a:r>
          </a:p>
        </p:txBody>
      </p:sp>
      <p:pic>
        <p:nvPicPr>
          <p:cNvPr id="5" name="Picture 4">
            <a:extLst>
              <a:ext uri="{FF2B5EF4-FFF2-40B4-BE49-F238E27FC236}">
                <a16:creationId xmlns:a16="http://schemas.microsoft.com/office/drawing/2014/main" id="{A7A2E5D2-9DD8-7E42-ADFD-EDEF26D82509}"/>
              </a:ext>
            </a:extLst>
          </p:cNvPr>
          <p:cNvPicPr>
            <a:picLocks noChangeAspect="1"/>
          </p:cNvPicPr>
          <p:nvPr/>
        </p:nvPicPr>
        <p:blipFill>
          <a:blip r:embed="rId2"/>
          <a:stretch>
            <a:fillRect/>
          </a:stretch>
        </p:blipFill>
        <p:spPr>
          <a:xfrm>
            <a:off x="8161020" y="1882844"/>
            <a:ext cx="3620322" cy="2218334"/>
          </a:xfrm>
          <a:prstGeom prst="rect">
            <a:avLst/>
          </a:prstGeom>
          <a:ln>
            <a:solidFill>
              <a:schemeClr val="tx1"/>
            </a:solidFill>
          </a:ln>
        </p:spPr>
      </p:pic>
      <p:pic>
        <p:nvPicPr>
          <p:cNvPr id="6" name="Picture 5" descr="https://encrypted-tbn1.gstatic.com/images?q=tbn:ANd9GcQa0TJHn-soj3Kp-68fHvHF987Q66RUHwQRGun-iPalj45_xM6Y">
            <a:extLst>
              <a:ext uri="{FF2B5EF4-FFF2-40B4-BE49-F238E27FC236}">
                <a16:creationId xmlns:a16="http://schemas.microsoft.com/office/drawing/2014/main" id="{8BEE04F7-E29F-EFE9-BF96-F73B35A207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669" y="5532120"/>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58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2781-B085-0141-8FD8-60BEF9EC077F}"/>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GUI</a:t>
            </a:r>
            <a:r>
              <a:rPr lang="en-US" dirty="0"/>
              <a:t> Task – Linux</a:t>
            </a:r>
          </a:p>
        </p:txBody>
      </p:sp>
      <p:sp>
        <p:nvSpPr>
          <p:cNvPr id="3" name="Content Placeholder 2">
            <a:extLst>
              <a:ext uri="{FF2B5EF4-FFF2-40B4-BE49-F238E27FC236}">
                <a16:creationId xmlns:a16="http://schemas.microsoft.com/office/drawing/2014/main" id="{37873C26-C598-C240-B0D3-CDBA3A34879D}"/>
              </a:ext>
            </a:extLst>
          </p:cNvPr>
          <p:cNvSpPr>
            <a:spLocks noGrp="1"/>
          </p:cNvSpPr>
          <p:nvPr>
            <p:ph idx="1"/>
          </p:nvPr>
        </p:nvSpPr>
        <p:spPr>
          <a:xfrm>
            <a:off x="1097280" y="1845733"/>
            <a:ext cx="10058400" cy="4725664"/>
          </a:xfrm>
        </p:spPr>
        <p:txBody>
          <a:bodyPr>
            <a:normAutofit lnSpcReduction="10000"/>
          </a:bodyPr>
          <a:lstStyle/>
          <a:p>
            <a:r>
              <a:rPr lang="en-US" dirty="0"/>
              <a:t>Copy your .</a:t>
            </a:r>
            <a:r>
              <a:rPr lang="en-US" dirty="0" err="1"/>
              <a:t>pem</a:t>
            </a:r>
            <a:r>
              <a:rPr lang="en-US" dirty="0"/>
              <a:t> file to a Linux machine!</a:t>
            </a:r>
          </a:p>
          <a:p>
            <a:pPr lvl="1"/>
            <a:r>
              <a:rPr lang="en-US" dirty="0"/>
              <a:t>Make sure the .</a:t>
            </a:r>
            <a:r>
              <a:rPr lang="en-US" dirty="0" err="1"/>
              <a:t>pem</a:t>
            </a:r>
            <a:r>
              <a:rPr lang="en-US" dirty="0"/>
              <a:t> file is secure on your Linux machine!</a:t>
            </a:r>
          </a:p>
          <a:p>
            <a:pPr lvl="2"/>
            <a:r>
              <a:rPr lang="en-US" dirty="0" err="1">
                <a:latin typeface="Courier New" panose="02070309020205020404" pitchFamily="49" charset="0"/>
                <a:cs typeface="Courier New" panose="02070309020205020404" pitchFamily="49" charset="0"/>
              </a:rPr>
              <a:t>chmod</a:t>
            </a:r>
            <a:r>
              <a:rPr lang="en-US" dirty="0">
                <a:latin typeface="Courier New" panose="02070309020205020404" pitchFamily="49" charset="0"/>
                <a:cs typeface="Courier New" panose="02070309020205020404" pitchFamily="49" charset="0"/>
              </a:rPr>
              <a:t> 600 </a:t>
            </a:r>
            <a:r>
              <a:rPr lang="en-US" dirty="0" err="1">
                <a:latin typeface="Courier New" panose="02070309020205020404" pitchFamily="49" charset="0"/>
                <a:cs typeface="Courier New" panose="02070309020205020404" pitchFamily="49" charset="0"/>
              </a:rPr>
              <a:t>keyfile.pem</a:t>
            </a:r>
            <a:endParaRPr lang="en-US" dirty="0">
              <a:latin typeface="Courier New" panose="02070309020205020404" pitchFamily="49" charset="0"/>
              <a:cs typeface="Courier New" panose="02070309020205020404" pitchFamily="49" charset="0"/>
            </a:endParaRPr>
          </a:p>
          <a:p>
            <a:pPr lvl="1"/>
            <a:r>
              <a:rPr lang="en-US" dirty="0"/>
              <a:t>You can download </a:t>
            </a:r>
            <a:r>
              <a:rPr lang="en-US" dirty="0" err="1"/>
              <a:t>PuttyGEN</a:t>
            </a:r>
            <a:r>
              <a:rPr lang="en-US" dirty="0"/>
              <a:t> to create the appropriate </a:t>
            </a:r>
            <a:br>
              <a:rPr lang="en-US" dirty="0"/>
            </a:br>
            <a:r>
              <a:rPr lang="en-US" dirty="0"/>
              <a:t>key file in Windows, but that’s gross.</a:t>
            </a:r>
          </a:p>
          <a:p>
            <a:pPr lvl="2"/>
            <a:r>
              <a:rPr lang="en-US" dirty="0"/>
              <a:t>Convert the .</a:t>
            </a:r>
            <a:r>
              <a:rPr lang="en-US" dirty="0" err="1"/>
              <a:t>pem</a:t>
            </a:r>
            <a:r>
              <a:rPr lang="en-US" dirty="0"/>
              <a:t> to a .</a:t>
            </a:r>
            <a:r>
              <a:rPr lang="en-US" dirty="0" err="1"/>
              <a:t>ppk</a:t>
            </a:r>
            <a:r>
              <a:rPr lang="en-US" dirty="0"/>
              <a:t> or something, import this new key into putty…</a:t>
            </a:r>
          </a:p>
          <a:p>
            <a:r>
              <a:rPr lang="en-US" dirty="0"/>
              <a:t>Connect to instance</a:t>
            </a:r>
          </a:p>
          <a:p>
            <a:pPr lvl="1"/>
            <a:r>
              <a:rPr lang="en-US" dirty="0"/>
              <a:t>Open an SSH connection using a command similar to below:</a:t>
            </a:r>
          </a:p>
          <a:p>
            <a:pPr lvl="2"/>
            <a:r>
              <a:rPr lang="en-US" dirty="0">
                <a:latin typeface="Courier New" panose="02070309020205020404" pitchFamily="49" charset="0"/>
                <a:cs typeface="Courier New" panose="02070309020205020404" pitchFamily="49" charset="0"/>
              </a:rPr>
              <a:t>ssh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/path/to/</a:t>
            </a:r>
            <a:r>
              <a:rPr lang="en-US" dirty="0" err="1">
                <a:latin typeface="Courier New" panose="02070309020205020404" pitchFamily="49" charset="0"/>
                <a:cs typeface="Courier New" panose="02070309020205020404" pitchFamily="49" charset="0"/>
              </a:rPr>
              <a:t>keypair.pem</a:t>
            </a:r>
            <a:r>
              <a:rPr lang="en-US" dirty="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ec2-user</a:t>
            </a:r>
            <a:r>
              <a:rPr lang="en-US" dirty="0">
                <a:latin typeface="Courier New" panose="02070309020205020404" pitchFamily="49" charset="0"/>
                <a:cs typeface="Courier New" panose="02070309020205020404" pitchFamily="49" charset="0"/>
              </a:rPr>
              <a:t>@server-ip-address</a:t>
            </a:r>
            <a:endParaRPr lang="en-US" dirty="0"/>
          </a:p>
          <a:p>
            <a:r>
              <a:rPr lang="en-US" dirty="0"/>
              <a:t>Log in and do work!</a:t>
            </a:r>
          </a:p>
          <a:p>
            <a:pPr lvl="1"/>
            <a:r>
              <a:rPr lang="en-US" dirty="0" err="1"/>
              <a:t>Sudo</a:t>
            </a:r>
            <a:r>
              <a:rPr lang="en-US" dirty="0"/>
              <a:t> to root! (</a:t>
            </a:r>
            <a:r>
              <a:rPr lang="en-US" dirty="0" err="1"/>
              <a:t>sudo</a:t>
            </a:r>
            <a:r>
              <a:rPr lang="en-US" dirty="0"/>
              <a:t> -</a:t>
            </a:r>
            <a:r>
              <a:rPr lang="en-US" dirty="0" err="1"/>
              <a:t>i</a:t>
            </a:r>
            <a:r>
              <a:rPr lang="en-US" dirty="0"/>
              <a:t>)</a:t>
            </a:r>
          </a:p>
          <a:p>
            <a:pPr lvl="1"/>
            <a:r>
              <a:rPr lang="en-US" dirty="0"/>
              <a:t>Check </a:t>
            </a:r>
            <a:r>
              <a:rPr lang="en-US" dirty="0">
                <a:hlinkClick r:id="rId2"/>
              </a:rPr>
              <a:t>http://169.254.269.254</a:t>
            </a:r>
            <a:r>
              <a:rPr lang="en-US" dirty="0"/>
              <a:t> from the command line (enable IMDSv1!)</a:t>
            </a:r>
          </a:p>
          <a:p>
            <a:pPr lvl="2"/>
            <a:r>
              <a:rPr lang="en-US" dirty="0">
                <a:latin typeface="Courier New" panose="02070309020205020404" pitchFamily="49" charset="0"/>
                <a:cs typeface="Courier New" panose="02070309020205020404" pitchFamily="49" charset="0"/>
              </a:rPr>
              <a:t>curl </a:t>
            </a:r>
            <a:r>
              <a:rPr lang="en-US" dirty="0">
                <a:latin typeface="Courier New" panose="02070309020205020404" pitchFamily="49" charset="0"/>
                <a:cs typeface="Courier New" panose="02070309020205020404" pitchFamily="49" charset="0"/>
                <a:hlinkClick r:id="rId3"/>
              </a:rPr>
              <a:t>http://169.254.169.254/latest/meta-data/instance-id</a:t>
            </a:r>
            <a:endParaRPr lang="en-US" dirty="0">
              <a:latin typeface="Courier New" panose="02070309020205020404" pitchFamily="49" charset="0"/>
              <a:cs typeface="Courier New" panose="02070309020205020404" pitchFamily="49" charset="0"/>
            </a:endParaRPr>
          </a:p>
          <a:p>
            <a:pPr lvl="2"/>
            <a:r>
              <a:rPr lang="en-US" dirty="0"/>
              <a:t>This is a site local to the instance that can be used for pulling data about the things</a:t>
            </a:r>
          </a:p>
          <a:p>
            <a:pPr lvl="1"/>
            <a:r>
              <a:rPr lang="en-US" dirty="0"/>
              <a:t>Ok.  Now what?  Let’s delete that instance…</a:t>
            </a:r>
          </a:p>
        </p:txBody>
      </p:sp>
      <p:pic>
        <p:nvPicPr>
          <p:cNvPr id="6" name="Picture 5" descr="https://encrypted-tbn1.gstatic.com/images?q=tbn:ANd9GcQa0TJHn-soj3Kp-68fHvHF987Q66RUHwQRGun-iPalj45_xM6Y">
            <a:extLst>
              <a:ext uri="{FF2B5EF4-FFF2-40B4-BE49-F238E27FC236}">
                <a16:creationId xmlns:a16="http://schemas.microsoft.com/office/drawing/2014/main" id="{CD98FE6B-1F10-6530-5B8B-F10A3BF19F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0669" y="5532120"/>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97F11C-A49D-824A-8802-60171FD0E6DD}"/>
              </a:ext>
            </a:extLst>
          </p:cNvPr>
          <p:cNvPicPr>
            <a:picLocks noChangeAspect="1"/>
          </p:cNvPicPr>
          <p:nvPr/>
        </p:nvPicPr>
        <p:blipFill>
          <a:blip r:embed="rId5"/>
          <a:stretch>
            <a:fillRect/>
          </a:stretch>
        </p:blipFill>
        <p:spPr>
          <a:xfrm>
            <a:off x="8161020" y="1882844"/>
            <a:ext cx="3620322" cy="2218334"/>
          </a:xfrm>
          <a:prstGeom prst="rect">
            <a:avLst/>
          </a:prstGeom>
          <a:ln>
            <a:solidFill>
              <a:schemeClr val="tx1"/>
            </a:solidFill>
          </a:ln>
        </p:spPr>
      </p:pic>
    </p:spTree>
    <p:extLst>
      <p:ext uri="{BB962C8B-B14F-4D97-AF65-F5344CB8AC3E}">
        <p14:creationId xmlns:p14="http://schemas.microsoft.com/office/powerpoint/2010/main" val="1777384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81B8-8504-16DE-CB60-BCD7B40AD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10C3F-1B63-8BEA-3300-94F5942F1EF5}"/>
              </a:ext>
            </a:extLst>
          </p:cNvPr>
          <p:cNvSpPr>
            <a:spLocks noGrp="1"/>
          </p:cNvSpPr>
          <p:nvPr>
            <p:ph type="title"/>
          </p:nvPr>
        </p:nvSpPr>
        <p:spPr/>
        <p:txBody>
          <a:bodyPr/>
          <a:lstStyle/>
          <a:p>
            <a:r>
              <a:rPr lang="en-US" dirty="0"/>
              <a:t>AWS Tasks - Cleanup</a:t>
            </a:r>
          </a:p>
        </p:txBody>
      </p:sp>
      <p:sp>
        <p:nvSpPr>
          <p:cNvPr id="3" name="Content Placeholder 2">
            <a:extLst>
              <a:ext uri="{FF2B5EF4-FFF2-40B4-BE49-F238E27FC236}">
                <a16:creationId xmlns:a16="http://schemas.microsoft.com/office/drawing/2014/main" id="{64495660-D138-A9D2-9E98-01B4EE584A69}"/>
              </a:ext>
            </a:extLst>
          </p:cNvPr>
          <p:cNvSpPr>
            <a:spLocks noGrp="1"/>
          </p:cNvSpPr>
          <p:nvPr>
            <p:ph sz="half" idx="1"/>
          </p:nvPr>
        </p:nvSpPr>
        <p:spPr/>
        <p:txBody>
          <a:bodyPr>
            <a:normAutofit/>
          </a:bodyPr>
          <a:lstStyle/>
          <a:p>
            <a:r>
              <a:rPr lang="en-US" dirty="0"/>
              <a:t>Make sure to delete anything you created!</a:t>
            </a:r>
          </a:p>
          <a:p>
            <a:r>
              <a:rPr lang="en-US" dirty="0"/>
              <a:t>You will be billed for running </a:t>
            </a:r>
            <a:r>
              <a:rPr lang="en-US" b="1" dirty="0"/>
              <a:t>*or*</a:t>
            </a:r>
            <a:r>
              <a:rPr lang="en-US" dirty="0"/>
              <a:t> unused reserved resources!</a:t>
            </a:r>
          </a:p>
          <a:p>
            <a:pPr lvl="1"/>
            <a:r>
              <a:rPr lang="en-US" dirty="0"/>
              <a:t>IPv4 addresses that are assigned to an instance</a:t>
            </a:r>
          </a:p>
          <a:p>
            <a:pPr lvl="2"/>
            <a:r>
              <a:rPr lang="en-US" dirty="0"/>
              <a:t>Even if the instance is stopped!</a:t>
            </a:r>
          </a:p>
          <a:p>
            <a:pPr lvl="1"/>
            <a:r>
              <a:rPr lang="en-US" dirty="0"/>
              <a:t>Disks allocated</a:t>
            </a:r>
          </a:p>
          <a:p>
            <a:pPr lvl="2"/>
            <a:r>
              <a:rPr lang="en-US" dirty="0"/>
              <a:t>Even if not assigned to an instance!</a:t>
            </a:r>
          </a:p>
          <a:p>
            <a:pPr lvl="1"/>
            <a:r>
              <a:rPr lang="en-US" dirty="0"/>
              <a:t>Databases</a:t>
            </a:r>
          </a:p>
          <a:p>
            <a:pPr lvl="1"/>
            <a:r>
              <a:rPr lang="en-US" dirty="0"/>
              <a:t>Load Balancers</a:t>
            </a:r>
          </a:p>
          <a:p>
            <a:pPr lvl="1"/>
            <a:r>
              <a:rPr lang="en-US" dirty="0"/>
              <a:t>More…</a:t>
            </a:r>
          </a:p>
        </p:txBody>
      </p:sp>
      <p:sp>
        <p:nvSpPr>
          <p:cNvPr id="5" name="Content Placeholder 4">
            <a:extLst>
              <a:ext uri="{FF2B5EF4-FFF2-40B4-BE49-F238E27FC236}">
                <a16:creationId xmlns:a16="http://schemas.microsoft.com/office/drawing/2014/main" id="{FF63DC05-8297-D07F-B9B4-DC536137929F}"/>
              </a:ext>
            </a:extLst>
          </p:cNvPr>
          <p:cNvSpPr>
            <a:spLocks noGrp="1"/>
          </p:cNvSpPr>
          <p:nvPr>
            <p:ph sz="half" idx="2"/>
          </p:nvPr>
        </p:nvSpPr>
        <p:spPr>
          <a:xfrm>
            <a:off x="7076660" y="1845735"/>
            <a:ext cx="4079019" cy="4023360"/>
          </a:xfrm>
        </p:spPr>
        <p:txBody>
          <a:bodyPr>
            <a:normAutofit/>
          </a:bodyPr>
          <a:lstStyle/>
          <a:p>
            <a:r>
              <a:rPr lang="en-US" dirty="0"/>
              <a:t>Delete all the stuff we created</a:t>
            </a:r>
          </a:p>
          <a:p>
            <a:pPr lvl="1"/>
            <a:r>
              <a:rPr lang="en-US" dirty="0"/>
              <a:t>Multiple EC2 instances</a:t>
            </a:r>
          </a:p>
          <a:p>
            <a:pPr lvl="1"/>
            <a:r>
              <a:rPr lang="en-US" dirty="0"/>
              <a:t>Load Balancers</a:t>
            </a:r>
          </a:p>
          <a:p>
            <a:pPr lvl="1"/>
            <a:r>
              <a:rPr lang="en-US" dirty="0"/>
              <a:t>Security Groups</a:t>
            </a:r>
          </a:p>
          <a:p>
            <a:pPr lvl="1"/>
            <a:r>
              <a:rPr lang="en-US" dirty="0"/>
              <a:t>Target Groups</a:t>
            </a:r>
          </a:p>
          <a:p>
            <a:pPr lvl="1"/>
            <a:r>
              <a:rPr lang="en-US" dirty="0"/>
              <a:t>Keys</a:t>
            </a:r>
          </a:p>
          <a:p>
            <a:pPr lvl="1"/>
            <a:r>
              <a:rPr lang="en-US" dirty="0"/>
              <a:t>Other…</a:t>
            </a:r>
          </a:p>
        </p:txBody>
      </p:sp>
      <p:pic>
        <p:nvPicPr>
          <p:cNvPr id="4" name="Picture 2" descr="Amazon Web Services (AWS) - Cloud Computing Services">
            <a:extLst>
              <a:ext uri="{FF2B5EF4-FFF2-40B4-BE49-F238E27FC236}">
                <a16:creationId xmlns:a16="http://schemas.microsoft.com/office/drawing/2014/main" id="{D9A0BE38-99B2-7B76-F2C3-6B89F2E3A8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9625914" y="4515840"/>
            <a:ext cx="2224215" cy="14616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4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77AB-0484-5DDE-6272-D478865DF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1D9D9-3483-F23F-91D9-1CAD9BA393CB}"/>
              </a:ext>
            </a:extLst>
          </p:cNvPr>
          <p:cNvSpPr>
            <a:spLocks noGrp="1"/>
          </p:cNvSpPr>
          <p:nvPr>
            <p:ph type="ctrTitle"/>
          </p:nvPr>
        </p:nvSpPr>
        <p:spPr/>
        <p:txBody>
          <a:bodyPr>
            <a:normAutofit/>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E604D889-86A9-C9D8-82ED-47340CE7F6A9}"/>
              </a:ext>
            </a:extLst>
          </p:cNvPr>
          <p:cNvSpPr>
            <a:spLocks noGrp="1"/>
          </p:cNvSpPr>
          <p:nvPr>
            <p:ph type="subTitle" idx="1"/>
          </p:nvPr>
        </p:nvSpPr>
        <p:spPr>
          <a:xfrm>
            <a:off x="1100051" y="4455620"/>
            <a:ext cx="10058400" cy="1643427"/>
          </a:xfrm>
        </p:spPr>
        <p:txBody>
          <a:bodyPr>
            <a:normAutofit/>
          </a:bodyPr>
          <a:lstStyle/>
          <a:p>
            <a:r>
              <a:rPr lang="en-US" dirty="0"/>
              <a:t>Fall 2025 – Week 12.2 – November 13</a:t>
            </a:r>
            <a:r>
              <a:rPr lang="en-US" baseline="30000" dirty="0"/>
              <a:t>th</a:t>
            </a:r>
            <a:r>
              <a:rPr lang="en-US" dirty="0"/>
              <a:t>, 2025</a:t>
            </a:r>
          </a:p>
          <a:p>
            <a:r>
              <a:rPr lang="en-US" dirty="0"/>
              <a:t>Clouds – CLI Setups &amp; IAM</a:t>
            </a:r>
          </a:p>
        </p:txBody>
      </p:sp>
    </p:spTree>
    <p:extLst>
      <p:ext uri="{BB962C8B-B14F-4D97-AF65-F5344CB8AC3E}">
        <p14:creationId xmlns:p14="http://schemas.microsoft.com/office/powerpoint/2010/main" val="2802538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CD23-B5B8-684B-9D7E-45E4D569B1AD}"/>
              </a:ext>
            </a:extLst>
          </p:cNvPr>
          <p:cNvSpPr>
            <a:spLocks noGrp="1"/>
          </p:cNvSpPr>
          <p:nvPr>
            <p:ph type="title"/>
          </p:nvPr>
        </p:nvSpPr>
        <p:spPr/>
        <p:txBody>
          <a:bodyPr/>
          <a:lstStyle/>
          <a:p>
            <a:r>
              <a:rPr lang="en-US" dirty="0"/>
              <a:t>Amazon Web Services</a:t>
            </a:r>
          </a:p>
        </p:txBody>
      </p:sp>
      <p:sp>
        <p:nvSpPr>
          <p:cNvPr id="3" name="Content Placeholder 2">
            <a:extLst>
              <a:ext uri="{FF2B5EF4-FFF2-40B4-BE49-F238E27FC236}">
                <a16:creationId xmlns:a16="http://schemas.microsoft.com/office/drawing/2014/main" id="{E2B78851-2E66-5043-8F5B-6216AE8C453E}"/>
              </a:ext>
            </a:extLst>
          </p:cNvPr>
          <p:cNvSpPr>
            <a:spLocks noGrp="1"/>
          </p:cNvSpPr>
          <p:nvPr>
            <p:ph idx="1"/>
          </p:nvPr>
        </p:nvSpPr>
        <p:spPr>
          <a:xfrm>
            <a:off x="1097280" y="1845733"/>
            <a:ext cx="10058400" cy="4629208"/>
          </a:xfrm>
        </p:spPr>
        <p:txBody>
          <a:bodyPr>
            <a:normAutofit fontScale="92500" lnSpcReduction="20000"/>
          </a:bodyPr>
          <a:lstStyle/>
          <a:p>
            <a:r>
              <a:rPr lang="en-US" dirty="0"/>
              <a:t>EC2 – Elastic Compute Cloud – The Amazon Web Services component</a:t>
            </a:r>
          </a:p>
          <a:p>
            <a:r>
              <a:rPr lang="en-US" dirty="0"/>
              <a:t>Instance – Virtual Machine – A running VM, similar to our class VM’s</a:t>
            </a:r>
          </a:p>
          <a:p>
            <a:r>
              <a:rPr lang="en-US" dirty="0"/>
              <a:t>Amazon Machine Image (AMI) – Template – An OS installed and pre-configured to quickly deploy</a:t>
            </a:r>
          </a:p>
          <a:p>
            <a:r>
              <a:rPr lang="en-US" dirty="0"/>
              <a:t>Virtual Private Cloud (VPC) – Network – A virtual private non-routable network subnet</a:t>
            </a:r>
          </a:p>
          <a:p>
            <a:r>
              <a:rPr lang="en-US" dirty="0"/>
              <a:t>Internet Gateway (IGW) – Gateway/router – Next hop to the internet</a:t>
            </a:r>
          </a:p>
          <a:p>
            <a:r>
              <a:rPr lang="en-US" dirty="0"/>
              <a:t>Region – A generalized location where AWS physical services are located</a:t>
            </a:r>
          </a:p>
          <a:p>
            <a:r>
              <a:rPr lang="en-US" dirty="0"/>
              <a:t>Availability Zone – An individual data center within a region</a:t>
            </a:r>
          </a:p>
          <a:p>
            <a:r>
              <a:rPr lang="en-US" dirty="0"/>
              <a:t>Security Group – A virtual firewall</a:t>
            </a:r>
          </a:p>
          <a:p>
            <a:r>
              <a:rPr lang="en-US" b="1" u="sng" dirty="0"/>
              <a:t>Elastic Load Balancer (ELB) </a:t>
            </a:r>
            <a:r>
              <a:rPr lang="en-US" dirty="0"/>
              <a:t>– The Elastic Load Balancing Service from Amazon </a:t>
            </a:r>
            <a:br>
              <a:rPr lang="en-US" dirty="0"/>
            </a:br>
            <a:r>
              <a:rPr lang="en-US" dirty="0"/>
              <a:t>will automatically distribute incoming application traffic across multiple </a:t>
            </a:r>
            <a:br>
              <a:rPr lang="en-US" dirty="0"/>
            </a:br>
            <a:r>
              <a:rPr lang="en-US" dirty="0"/>
              <a:t>Amazon EC2 instances.</a:t>
            </a:r>
          </a:p>
          <a:p>
            <a:pPr lvl="1"/>
            <a:r>
              <a:rPr lang="en-US" dirty="0"/>
              <a:t>Load balancers allow you to achieve fault tolerance in your applications, </a:t>
            </a:r>
            <a:br>
              <a:rPr lang="en-US" dirty="0"/>
            </a:br>
            <a:r>
              <a:rPr lang="en-US" dirty="0"/>
              <a:t>seamlessly providing the required amount of load balancing capacity </a:t>
            </a:r>
            <a:br>
              <a:rPr lang="en-US" dirty="0"/>
            </a:br>
            <a:r>
              <a:rPr lang="en-US" dirty="0"/>
              <a:t>needed to route application traffic. </a:t>
            </a:r>
          </a:p>
          <a:p>
            <a:endParaRPr lang="en-US" dirty="0"/>
          </a:p>
        </p:txBody>
      </p:sp>
      <p:pic>
        <p:nvPicPr>
          <p:cNvPr id="4" name="Picture 3">
            <a:extLst>
              <a:ext uri="{FF2B5EF4-FFF2-40B4-BE49-F238E27FC236}">
                <a16:creationId xmlns:a16="http://schemas.microsoft.com/office/drawing/2014/main" id="{AEC16D18-987A-4D4C-8279-DCEFF39B494F}"/>
              </a:ext>
            </a:extLst>
          </p:cNvPr>
          <p:cNvPicPr>
            <a:picLocks noChangeAspect="1"/>
          </p:cNvPicPr>
          <p:nvPr/>
        </p:nvPicPr>
        <p:blipFill>
          <a:blip r:embed="rId2"/>
          <a:stretch>
            <a:fillRect/>
          </a:stretch>
        </p:blipFill>
        <p:spPr>
          <a:xfrm>
            <a:off x="9378778" y="4527517"/>
            <a:ext cx="2593889" cy="1578452"/>
          </a:xfrm>
          <a:prstGeom prst="rect">
            <a:avLst/>
          </a:prstGeom>
          <a:ln>
            <a:solidFill>
              <a:schemeClr val="accent1"/>
            </a:solidFill>
          </a:ln>
        </p:spPr>
      </p:pic>
    </p:spTree>
    <p:extLst>
      <p:ext uri="{BB962C8B-B14F-4D97-AF65-F5344CB8AC3E}">
        <p14:creationId xmlns:p14="http://schemas.microsoft.com/office/powerpoint/2010/main" val="2444430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Amazon Web Services</a:t>
            </a:r>
          </a:p>
        </p:txBody>
      </p:sp>
      <p:sp>
        <p:nvSpPr>
          <p:cNvPr id="3" name="Content Placeholder 2"/>
          <p:cNvSpPr>
            <a:spLocks noGrp="1"/>
          </p:cNvSpPr>
          <p:nvPr>
            <p:ph idx="1"/>
          </p:nvPr>
        </p:nvSpPr>
        <p:spPr>
          <a:xfrm>
            <a:off x="1097280" y="1845734"/>
            <a:ext cx="10058400" cy="4448188"/>
          </a:xfrm>
        </p:spPr>
        <p:txBody>
          <a:bodyPr>
            <a:normAutofit/>
          </a:bodyPr>
          <a:lstStyle/>
          <a:p>
            <a:r>
              <a:rPr lang="en-US" dirty="0"/>
              <a:t>AWS Regions</a:t>
            </a:r>
          </a:p>
          <a:p>
            <a:pPr lvl="1"/>
            <a:r>
              <a:rPr lang="en-US" dirty="0"/>
              <a:t>Fairly independent collections of data centers</a:t>
            </a:r>
            <a:br>
              <a:rPr lang="en-US" dirty="0"/>
            </a:br>
            <a:r>
              <a:rPr lang="en-US" dirty="0"/>
              <a:t> within a specific geographic area</a:t>
            </a:r>
          </a:p>
          <a:p>
            <a:pPr lvl="2"/>
            <a:r>
              <a:rPr lang="en-US" dirty="0"/>
              <a:t>US East, N Virginia, us-east-1</a:t>
            </a:r>
          </a:p>
          <a:p>
            <a:pPr lvl="2"/>
            <a:r>
              <a:rPr lang="en-US" dirty="0"/>
              <a:t>US West, Oregon, us-west-2</a:t>
            </a:r>
          </a:p>
          <a:p>
            <a:pPr lvl="2"/>
            <a:r>
              <a:rPr lang="en-US" dirty="0"/>
              <a:t>Asia Pacific, Tokyo, ap-northeast-1</a:t>
            </a:r>
          </a:p>
          <a:p>
            <a:pPr lvl="1"/>
            <a:r>
              <a:rPr lang="en-US" dirty="0">
                <a:hlinkClick r:id="rId2"/>
              </a:rPr>
              <a:t>https://www.cloudping.info/</a:t>
            </a:r>
            <a:endParaRPr lang="en-US" dirty="0"/>
          </a:p>
          <a:p>
            <a:r>
              <a:rPr lang="en-US" dirty="0"/>
              <a:t>Availability Zones</a:t>
            </a:r>
          </a:p>
          <a:p>
            <a:pPr lvl="1"/>
            <a:r>
              <a:rPr lang="en-US" dirty="0"/>
              <a:t>A specific zone within an AWS Region</a:t>
            </a:r>
          </a:p>
          <a:p>
            <a:pPr lvl="1"/>
            <a:r>
              <a:rPr lang="en-US" dirty="0"/>
              <a:t>Separate datacenters</a:t>
            </a:r>
          </a:p>
          <a:p>
            <a:pPr lvl="1"/>
            <a:r>
              <a:rPr lang="en-US" dirty="0"/>
              <a:t>Low latency connections between AZ’s</a:t>
            </a:r>
          </a:p>
          <a:p>
            <a:pPr lvl="1"/>
            <a:r>
              <a:rPr lang="en-US" dirty="0"/>
              <a:t>Provides for fault-tolerant designs</a:t>
            </a:r>
          </a:p>
          <a:p>
            <a:pPr lvl="2"/>
            <a:r>
              <a:rPr lang="en-US" dirty="0"/>
              <a:t>If an AZ goes offline, you can run on another AZ in that region</a:t>
            </a:r>
          </a:p>
        </p:txBody>
      </p:sp>
      <p:sp>
        <p:nvSpPr>
          <p:cNvPr id="5" name="Rectangle 4"/>
          <p:cNvSpPr/>
          <p:nvPr/>
        </p:nvSpPr>
        <p:spPr>
          <a:xfrm rot="356442">
            <a:off x="7971202" y="2242939"/>
            <a:ext cx="38161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Geolocation!</a:t>
            </a:r>
          </a:p>
        </p:txBody>
      </p:sp>
      <p:pic>
        <p:nvPicPr>
          <p:cNvPr id="8" name="Picture 2" descr="Image result for aw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7341" y="4678877"/>
            <a:ext cx="3335605" cy="1523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79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696A-F077-4B4D-B161-2A482ECDE854}"/>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CLI</a:t>
            </a:r>
            <a:r>
              <a:rPr lang="en-US" dirty="0"/>
              <a:t> Task – Linux</a:t>
            </a:r>
          </a:p>
        </p:txBody>
      </p:sp>
      <p:sp>
        <p:nvSpPr>
          <p:cNvPr id="3" name="Content Placeholder 2">
            <a:extLst>
              <a:ext uri="{FF2B5EF4-FFF2-40B4-BE49-F238E27FC236}">
                <a16:creationId xmlns:a16="http://schemas.microsoft.com/office/drawing/2014/main" id="{75F4397A-6180-4DE9-A666-995483048F07}"/>
              </a:ext>
            </a:extLst>
          </p:cNvPr>
          <p:cNvSpPr>
            <a:spLocks noGrp="1"/>
          </p:cNvSpPr>
          <p:nvPr>
            <p:ph idx="1"/>
          </p:nvPr>
        </p:nvSpPr>
        <p:spPr/>
        <p:txBody>
          <a:bodyPr/>
          <a:lstStyle/>
          <a:p>
            <a:r>
              <a:rPr lang="en-US" dirty="0"/>
              <a:t>Get your AWS CLI credentials!</a:t>
            </a:r>
          </a:p>
          <a:p>
            <a:pPr lvl="1"/>
            <a:r>
              <a:rPr lang="en-US" dirty="0"/>
              <a:t>In order to do CLI commands, we need to create a new access key</a:t>
            </a:r>
          </a:p>
          <a:p>
            <a:pPr lvl="2"/>
            <a:r>
              <a:rPr lang="en-US" dirty="0"/>
              <a:t>Click the drop down arrow next your Account ID in the upper right corner and select Security credentials</a:t>
            </a:r>
          </a:p>
          <a:p>
            <a:pPr lvl="2"/>
            <a:r>
              <a:rPr lang="en-US" dirty="0"/>
              <a:t>Scroll down to Access Keys</a:t>
            </a:r>
          </a:p>
          <a:p>
            <a:pPr lvl="2"/>
            <a:r>
              <a:rPr lang="en-US" dirty="0"/>
              <a:t>Create a new Access Key!</a:t>
            </a:r>
          </a:p>
          <a:p>
            <a:pPr lvl="3"/>
            <a:r>
              <a:rPr lang="en-US" dirty="0"/>
              <a:t>For our class, we are the “root” user and creating keys for this user.  Not a best practice, but OK for today…</a:t>
            </a:r>
          </a:p>
          <a:p>
            <a:pPr lvl="3"/>
            <a:r>
              <a:rPr lang="en-US" dirty="0"/>
              <a:t>Make sure to download the key file or copy the info on screen!</a:t>
            </a:r>
          </a:p>
          <a:p>
            <a:pPr lvl="4"/>
            <a:r>
              <a:rPr lang="en-US" dirty="0"/>
              <a:t>You will only have one opportunity to retrieve this Secret Access key!</a:t>
            </a:r>
          </a:p>
          <a:p>
            <a:r>
              <a:rPr lang="en-US" dirty="0"/>
              <a:t>Now we can do some</a:t>
            </a:r>
            <a:br>
              <a:rPr lang="en-US" dirty="0"/>
            </a:br>
            <a:r>
              <a:rPr lang="en-US" dirty="0"/>
              <a:t>automated builds!</a:t>
            </a:r>
          </a:p>
          <a:p>
            <a:r>
              <a:rPr lang="en-US" dirty="0"/>
              <a:t>Hooray!</a:t>
            </a:r>
          </a:p>
        </p:txBody>
      </p:sp>
      <p:pic>
        <p:nvPicPr>
          <p:cNvPr id="4" name="Picture 3" descr="https://encrypted-tbn1.gstatic.com/images?q=tbn:ANd9GcQa0TJHn-soj3Kp-68fHvHF987Q66RUHwQRGun-iPalj45_xM6Y">
            <a:extLst>
              <a:ext uri="{FF2B5EF4-FFF2-40B4-BE49-F238E27FC236}">
                <a16:creationId xmlns:a16="http://schemas.microsoft.com/office/drawing/2014/main" id="{2C0E78D6-EEEF-15B0-6B1F-8A0973885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9274" y="2214090"/>
            <a:ext cx="1825684" cy="12149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775C40-412B-072C-0873-3F391A2A379B}"/>
              </a:ext>
            </a:extLst>
          </p:cNvPr>
          <p:cNvPicPr>
            <a:picLocks noChangeAspect="1"/>
          </p:cNvPicPr>
          <p:nvPr/>
        </p:nvPicPr>
        <p:blipFill>
          <a:blip r:embed="rId3"/>
          <a:stretch>
            <a:fillRect/>
          </a:stretch>
        </p:blipFill>
        <p:spPr>
          <a:xfrm>
            <a:off x="3893546" y="4501663"/>
            <a:ext cx="7943171" cy="1367432"/>
          </a:xfrm>
          <a:prstGeom prst="rect">
            <a:avLst/>
          </a:prstGeom>
          <a:ln>
            <a:solidFill>
              <a:schemeClr val="tx1"/>
            </a:solidFill>
          </a:ln>
        </p:spPr>
      </p:pic>
    </p:spTree>
    <p:extLst>
      <p:ext uri="{BB962C8B-B14F-4D97-AF65-F5344CB8AC3E}">
        <p14:creationId xmlns:p14="http://schemas.microsoft.com/office/powerpoint/2010/main" val="2732013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C3-3B2D-D84C-91E6-04B92D98379A}"/>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CLI</a:t>
            </a:r>
            <a:r>
              <a:rPr lang="en-US" dirty="0"/>
              <a:t> Task – Linux</a:t>
            </a:r>
          </a:p>
        </p:txBody>
      </p:sp>
      <p:sp>
        <p:nvSpPr>
          <p:cNvPr id="3" name="Content Placeholder 2">
            <a:extLst>
              <a:ext uri="{FF2B5EF4-FFF2-40B4-BE49-F238E27FC236}">
                <a16:creationId xmlns:a16="http://schemas.microsoft.com/office/drawing/2014/main" id="{D3AE804D-FA67-6448-AEFF-8A81B380DFE1}"/>
              </a:ext>
            </a:extLst>
          </p:cNvPr>
          <p:cNvSpPr>
            <a:spLocks noGrp="1"/>
          </p:cNvSpPr>
          <p:nvPr>
            <p:ph idx="1"/>
          </p:nvPr>
        </p:nvSpPr>
        <p:spPr>
          <a:xfrm>
            <a:off x="1097279" y="1845733"/>
            <a:ext cx="10789921" cy="4536960"/>
          </a:xfrm>
        </p:spPr>
        <p:txBody>
          <a:bodyPr>
            <a:normAutofit fontScale="92500" lnSpcReduction="10000"/>
          </a:bodyPr>
          <a:lstStyle/>
          <a:p>
            <a:r>
              <a:rPr lang="en-US" dirty="0"/>
              <a:t>Let’s build a VM via code from the command line!  Log on to your EUP VM…</a:t>
            </a:r>
          </a:p>
          <a:p>
            <a:r>
              <a:rPr lang="en-US" dirty="0"/>
              <a:t> 1. Install </a:t>
            </a:r>
            <a:r>
              <a:rPr lang="en-US" dirty="0" err="1"/>
              <a:t>epel</a:t>
            </a:r>
            <a:r>
              <a:rPr lang="en-US" dirty="0"/>
              <a:t>, </a:t>
            </a:r>
            <a:r>
              <a:rPr lang="en-US" dirty="0" err="1"/>
              <a:t>awscli</a:t>
            </a:r>
            <a:r>
              <a:rPr lang="en-US" dirty="0"/>
              <a:t>, </a:t>
            </a:r>
            <a:r>
              <a:rPr lang="en-US" dirty="0" err="1"/>
              <a:t>jq</a:t>
            </a:r>
            <a:r>
              <a:rPr lang="en-US" dirty="0"/>
              <a:t> </a:t>
            </a:r>
            <a:r>
              <a:rPr lang="en-US" b="1" dirty="0">
                <a:solidFill>
                  <a:schemeClr val="tx1"/>
                </a:solidFill>
              </a:rPr>
              <a:t>on your EUP VM!</a:t>
            </a:r>
          </a:p>
          <a:p>
            <a:pPr lvl="1"/>
            <a:r>
              <a:rPr lang="en-US" sz="1400" dirty="0" err="1">
                <a:latin typeface="Courier New" panose="02070309020205020404" pitchFamily="49" charset="0"/>
                <a:cs typeface="Courier New" panose="02070309020205020404" pitchFamily="49" charset="0"/>
              </a:rPr>
              <a:t>dnf</a:t>
            </a:r>
            <a:r>
              <a:rPr lang="en-US" sz="1400" dirty="0">
                <a:latin typeface="Courier New" panose="02070309020205020404" pitchFamily="49" charset="0"/>
                <a:cs typeface="Courier New" panose="02070309020205020404" pitchFamily="49" charset="0"/>
              </a:rPr>
              <a:t> config-manager --set-enabled </a:t>
            </a:r>
            <a:r>
              <a:rPr lang="en-US" sz="1400" dirty="0" err="1">
                <a:latin typeface="Courier New" panose="02070309020205020404" pitchFamily="49" charset="0"/>
                <a:cs typeface="Courier New" panose="02070309020205020404" pitchFamily="49" charset="0"/>
              </a:rPr>
              <a:t>crb</a:t>
            </a:r>
            <a:endParaRPr lang="en-US" sz="1400" dirty="0">
              <a:latin typeface="Courier New" panose="02070309020205020404" pitchFamily="49" charset="0"/>
              <a:cs typeface="Courier New" panose="02070309020205020404" pitchFamily="49" charset="0"/>
            </a:endParaRPr>
          </a:p>
          <a:p>
            <a:pPr lvl="1"/>
            <a:r>
              <a:rPr lang="en-US" sz="1400" dirty="0" err="1">
                <a:latin typeface="Courier New" panose="02070309020205020404" pitchFamily="49" charset="0"/>
                <a:cs typeface="Courier New" panose="02070309020205020404" pitchFamily="49" charset="0"/>
              </a:rPr>
              <a:t>dnf</a:t>
            </a:r>
            <a:r>
              <a:rPr lang="en-US" sz="1400" dirty="0">
                <a:latin typeface="Courier New" panose="02070309020205020404" pitchFamily="49" charset="0"/>
                <a:cs typeface="Courier New" panose="02070309020205020404" pitchFamily="49" charset="0"/>
              </a:rPr>
              <a:t> -y install https://dl.fedoraproject.org/pub/epel/epel{,-next}-release-latest-9.noarch.rpm</a:t>
            </a:r>
          </a:p>
          <a:p>
            <a:pPr lvl="1"/>
            <a:r>
              <a:rPr lang="en-US" sz="1400" dirty="0" err="1">
                <a:latin typeface="Courier New" panose="02070309020205020404" pitchFamily="49" charset="0"/>
                <a:cs typeface="Courier New" panose="02070309020205020404" pitchFamily="49" charset="0"/>
              </a:rPr>
              <a:t>dnf</a:t>
            </a:r>
            <a:r>
              <a:rPr lang="en-US" sz="1400" dirty="0">
                <a:latin typeface="Courier New" panose="02070309020205020404" pitchFamily="49" charset="0"/>
                <a:cs typeface="Courier New" panose="02070309020205020404" pitchFamily="49" charset="0"/>
              </a:rPr>
              <a:t> -y install </a:t>
            </a:r>
            <a:r>
              <a:rPr lang="en-US" sz="1400" dirty="0" err="1">
                <a:latin typeface="Courier New" panose="02070309020205020404" pitchFamily="49" charset="0"/>
                <a:cs typeface="Courier New" panose="02070309020205020404" pitchFamily="49" charset="0"/>
              </a:rPr>
              <a:t>jq</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curl "https://awscli.amazonaws.com/awscli-exe-linux-x86_64.zip" -o "awscliv2.zip"</a:t>
            </a:r>
          </a:p>
          <a:p>
            <a:pPr lvl="1"/>
            <a:r>
              <a:rPr lang="en-US" sz="1400" dirty="0">
                <a:latin typeface="Courier New" panose="02070309020205020404" pitchFamily="49" charset="0"/>
                <a:cs typeface="Courier New" panose="02070309020205020404" pitchFamily="49" charset="0"/>
              </a:rPr>
              <a:t>unzip awscliv2.zip</a:t>
            </a:r>
          </a:p>
          <a:p>
            <a:pPr lvl="1"/>
            <a:r>
              <a:rPr lang="en-US" sz="1400" dirty="0" err="1">
                <a:latin typeface="Courier New" panose="02070309020205020404" pitchFamily="49" charset="0"/>
                <a:cs typeface="Courier New" panose="02070309020205020404" pitchFamily="49" charset="0"/>
              </a:rPr>
              <a:t>sudo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aws</a:t>
            </a:r>
            <a:r>
              <a:rPr lang="en-US" sz="1400" dirty="0">
                <a:latin typeface="Courier New" panose="02070309020205020404" pitchFamily="49" charset="0"/>
                <a:cs typeface="Courier New" panose="02070309020205020404" pitchFamily="49" charset="0"/>
              </a:rPr>
              <a:t>/install</a:t>
            </a:r>
          </a:p>
          <a:p>
            <a:pPr marL="201168" lvl="1" indent="0">
              <a:buNone/>
            </a:pPr>
            <a:endParaRPr lang="en-US" sz="1400" dirty="0">
              <a:latin typeface="Courier New" panose="02070309020205020404" pitchFamily="49" charset="0"/>
              <a:cs typeface="Courier New" panose="02070309020205020404" pitchFamily="49" charset="0"/>
            </a:endParaRPr>
          </a:p>
          <a:p>
            <a:pPr marL="201168" lvl="1" indent="0">
              <a:buNone/>
            </a:pPr>
            <a:r>
              <a:rPr lang="en-US" dirty="0"/>
              <a:t>2. Create ~/.</a:t>
            </a:r>
            <a:r>
              <a:rPr lang="en-US" dirty="0" err="1"/>
              <a:t>aws</a:t>
            </a:r>
            <a:r>
              <a:rPr lang="en-US" dirty="0"/>
              <a:t>/credentials </a:t>
            </a:r>
            <a:r>
              <a:rPr lang="en-US" b="1" dirty="0">
                <a:solidFill>
                  <a:schemeClr val="tx1"/>
                </a:solidFill>
              </a:rPr>
              <a:t>on your EUP VM!</a:t>
            </a:r>
          </a:p>
          <a:p>
            <a:pPr lvl="1"/>
            <a:r>
              <a:rPr lang="en-US" dirty="0"/>
              <a:t>Account Details </a:t>
            </a:r>
            <a:r>
              <a:rPr lang="en-US" dirty="0">
                <a:sym typeface="Wingdings" pitchFamily="2" charset="2"/>
              </a:rPr>
              <a:t> …</a:t>
            </a:r>
            <a:endParaRPr lang="en-US" dirty="0"/>
          </a:p>
          <a:p>
            <a:pPr marL="384048" lvl="2" indent="0">
              <a:buNone/>
            </a:pPr>
            <a:endParaRPr lang="en-US" sz="1300" dirty="0">
              <a:latin typeface="Courier New" panose="02070309020205020404" pitchFamily="49" charset="0"/>
              <a:cs typeface="Courier New" panose="02070309020205020404" pitchFamily="49" charset="0"/>
            </a:endParaRPr>
          </a:p>
          <a:p>
            <a:pPr marL="384048" lvl="2" indent="0">
              <a:buNone/>
            </a:pPr>
            <a:r>
              <a:rPr lang="en-US" sz="1300" dirty="0" err="1">
                <a:latin typeface="Courier New" panose="02070309020205020404" pitchFamily="49" charset="0"/>
                <a:cs typeface="Courier New" panose="02070309020205020404" pitchFamily="49" charset="0"/>
              </a:rPr>
              <a:t>mkdir</a:t>
            </a:r>
            <a:r>
              <a:rPr lang="en-US" sz="1300" dirty="0">
                <a:latin typeface="Courier New" panose="02070309020205020404" pitchFamily="49" charset="0"/>
                <a:cs typeface="Courier New" panose="02070309020205020404" pitchFamily="49" charset="0"/>
              </a:rPr>
              <a:t> -p ~/.</a:t>
            </a:r>
            <a:r>
              <a:rPr lang="en-US" sz="1300" dirty="0" err="1">
                <a:latin typeface="Courier New" panose="02070309020205020404" pitchFamily="49" charset="0"/>
                <a:cs typeface="Courier New" panose="02070309020205020404" pitchFamily="49" charset="0"/>
              </a:rPr>
              <a:t>aws</a:t>
            </a:r>
            <a:r>
              <a:rPr lang="en-US" sz="1300" dirty="0">
                <a:latin typeface="Courier New" panose="02070309020205020404" pitchFamily="49" charset="0"/>
                <a:cs typeface="Courier New" panose="02070309020205020404" pitchFamily="49" charset="0"/>
              </a:rPr>
              <a:t>/</a:t>
            </a:r>
          </a:p>
          <a:p>
            <a:pPr marL="384048" lvl="2" indent="0">
              <a:buNone/>
            </a:pPr>
            <a:r>
              <a:rPr lang="en-US" sz="1300" dirty="0">
                <a:latin typeface="Courier New" panose="02070309020205020404" pitchFamily="49" charset="0"/>
                <a:cs typeface="Courier New" panose="02070309020205020404" pitchFamily="49" charset="0"/>
              </a:rPr>
              <a:t>vi ~/.</a:t>
            </a:r>
            <a:r>
              <a:rPr lang="en-US" sz="1300" dirty="0" err="1">
                <a:latin typeface="Courier New" panose="02070309020205020404" pitchFamily="49" charset="0"/>
                <a:cs typeface="Courier New" panose="02070309020205020404" pitchFamily="49" charset="0"/>
              </a:rPr>
              <a:t>aws</a:t>
            </a:r>
            <a:r>
              <a:rPr lang="en-US" sz="1300" dirty="0">
                <a:latin typeface="Courier New" panose="02070309020205020404" pitchFamily="49" charset="0"/>
                <a:cs typeface="Courier New" panose="02070309020205020404" pitchFamily="49" charset="0"/>
              </a:rPr>
              <a:t>/credentials</a:t>
            </a:r>
          </a:p>
          <a:p>
            <a:pPr marL="384048" lvl="2" indent="0">
              <a:buNone/>
            </a:pPr>
            <a:endParaRPr lang="en-US" sz="1300" dirty="0">
              <a:latin typeface="Courier New" panose="02070309020205020404" pitchFamily="49" charset="0"/>
              <a:cs typeface="Courier New" panose="02070309020205020404" pitchFamily="49" charset="0"/>
            </a:endParaRPr>
          </a:p>
          <a:p>
            <a:pPr marL="384048" lvl="2" indent="0">
              <a:buNone/>
            </a:pPr>
            <a:r>
              <a:rPr lang="en-US" sz="1300" dirty="0">
                <a:latin typeface="Courier New" panose="02070309020205020404" pitchFamily="49" charset="0"/>
                <a:cs typeface="Courier New" panose="02070309020205020404" pitchFamily="49" charset="0"/>
              </a:rPr>
              <a:t>[default]</a:t>
            </a:r>
          </a:p>
          <a:p>
            <a:pPr marL="384048" lvl="2" indent="0">
              <a:buNone/>
            </a:pPr>
            <a:r>
              <a:rPr lang="en-US" sz="1300" dirty="0" err="1">
                <a:latin typeface="Courier New" panose="02070309020205020404" pitchFamily="49" charset="0"/>
                <a:cs typeface="Courier New" panose="02070309020205020404" pitchFamily="49" charset="0"/>
              </a:rPr>
              <a:t>aws_access_key_id</a:t>
            </a:r>
            <a:r>
              <a:rPr lang="en-US" sz="1300" dirty="0">
                <a:latin typeface="Courier New" panose="02070309020205020404" pitchFamily="49" charset="0"/>
                <a:cs typeface="Courier New" panose="02070309020205020404" pitchFamily="49" charset="0"/>
              </a:rPr>
              <a:t> = AKIA46RFJK…</a:t>
            </a:r>
          </a:p>
          <a:p>
            <a:pPr marL="384048" lvl="2" indent="0">
              <a:buNone/>
            </a:pPr>
            <a:r>
              <a:rPr lang="en-US" sz="1300" dirty="0" err="1">
                <a:latin typeface="Courier New" panose="02070309020205020404" pitchFamily="49" charset="0"/>
                <a:cs typeface="Courier New" panose="02070309020205020404" pitchFamily="49" charset="0"/>
              </a:rPr>
              <a:t>aws_secret_access_key</a:t>
            </a:r>
            <a:r>
              <a:rPr lang="en-US" sz="1300" dirty="0">
                <a:latin typeface="Courier New" panose="02070309020205020404" pitchFamily="49" charset="0"/>
                <a:cs typeface="Courier New" panose="02070309020205020404" pitchFamily="49" charset="0"/>
              </a:rPr>
              <a:t> = 5e1eUHYuD9…</a:t>
            </a:r>
            <a:endParaRPr lang="en-US" dirty="0"/>
          </a:p>
        </p:txBody>
      </p:sp>
      <p:sp>
        <p:nvSpPr>
          <p:cNvPr id="7" name="Rectangle 6">
            <a:extLst>
              <a:ext uri="{FF2B5EF4-FFF2-40B4-BE49-F238E27FC236}">
                <a16:creationId xmlns:a16="http://schemas.microsoft.com/office/drawing/2014/main" id="{5BB6BD4F-A7ED-4D72-829A-8BDDE2789E1B}"/>
              </a:ext>
            </a:extLst>
          </p:cNvPr>
          <p:cNvSpPr/>
          <p:nvPr/>
        </p:nvSpPr>
        <p:spPr>
          <a:xfrm rot="288780">
            <a:off x="5179259" y="4705636"/>
            <a:ext cx="2625959" cy="1569660"/>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Replace these with your credentials!</a:t>
            </a:r>
          </a:p>
        </p:txBody>
      </p:sp>
      <p:pic>
        <p:nvPicPr>
          <p:cNvPr id="6" name="Picture 2" descr="Amazon Web Services (AWS) - Cloud Computing Services">
            <a:extLst>
              <a:ext uri="{FF2B5EF4-FFF2-40B4-BE49-F238E27FC236}">
                <a16:creationId xmlns:a16="http://schemas.microsoft.com/office/drawing/2014/main" id="{E634199B-23B2-8803-53B6-F3F28B06ECB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11014933" y="1845734"/>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https://encrypted-tbn1.gstatic.com/images?q=tbn:ANd9GcQa0TJHn-soj3Kp-68fHvHF987Q66RUHwQRGun-iPalj45_xM6Y">
            <a:extLst>
              <a:ext uri="{FF2B5EF4-FFF2-40B4-BE49-F238E27FC236}">
                <a16:creationId xmlns:a16="http://schemas.microsoft.com/office/drawing/2014/main" id="{BB43A841-7C2D-17E9-77D7-AECDC36B04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3781" y="5588902"/>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19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C3-3B2D-D84C-91E6-04B92D98379A}"/>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CLI</a:t>
            </a:r>
            <a:r>
              <a:rPr lang="en-US" dirty="0"/>
              <a:t> Task – Linux</a:t>
            </a:r>
          </a:p>
        </p:txBody>
      </p:sp>
      <p:sp>
        <p:nvSpPr>
          <p:cNvPr id="3" name="Content Placeholder 2">
            <a:extLst>
              <a:ext uri="{FF2B5EF4-FFF2-40B4-BE49-F238E27FC236}">
                <a16:creationId xmlns:a16="http://schemas.microsoft.com/office/drawing/2014/main" id="{D3AE804D-FA67-6448-AEFF-8A81B380DFE1}"/>
              </a:ext>
            </a:extLst>
          </p:cNvPr>
          <p:cNvSpPr>
            <a:spLocks noGrp="1"/>
          </p:cNvSpPr>
          <p:nvPr>
            <p:ph idx="1"/>
          </p:nvPr>
        </p:nvSpPr>
        <p:spPr>
          <a:xfrm>
            <a:off x="676275" y="1845734"/>
            <a:ext cx="11306175" cy="4394428"/>
          </a:xfrm>
        </p:spPr>
        <p:txBody>
          <a:bodyPr>
            <a:normAutofit/>
          </a:bodyPr>
          <a:lstStyle/>
          <a:p>
            <a:r>
              <a:rPr lang="en-US" dirty="0"/>
              <a:t> 3. Configure </a:t>
            </a:r>
            <a:r>
              <a:rPr lang="en-US" dirty="0" err="1"/>
              <a:t>awscli</a:t>
            </a:r>
            <a:endParaRPr lang="en-US" dirty="0"/>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usr</a:t>
            </a:r>
            <a:r>
              <a:rPr lang="en-US" dirty="0">
                <a:latin typeface="Courier New" panose="02070309020205020404" pitchFamily="49" charset="0"/>
                <a:cs typeface="Courier New" panose="02070309020205020404" pitchFamily="49" charset="0"/>
              </a:rPr>
              <a:t>/local/bin/</a:t>
            </a:r>
            <a:r>
              <a:rPr lang="en-US" dirty="0" err="1">
                <a:latin typeface="Courier New" panose="02070309020205020404" pitchFamily="49" charset="0"/>
                <a:cs typeface="Courier New" panose="02070309020205020404" pitchFamily="49" charset="0"/>
              </a:rPr>
              <a:t>aws</a:t>
            </a:r>
            <a:r>
              <a:rPr lang="en-US" dirty="0">
                <a:latin typeface="Courier New" panose="02070309020205020404" pitchFamily="49" charset="0"/>
                <a:cs typeface="Courier New" panose="02070309020205020404" pitchFamily="49" charset="0"/>
              </a:rPr>
              <a:t> configure</a:t>
            </a:r>
          </a:p>
          <a:p>
            <a:pPr lvl="2"/>
            <a:r>
              <a:rPr lang="en-US" dirty="0">
                <a:sym typeface="Wingdings" pitchFamily="2" charset="2"/>
              </a:rPr>
              <a:t> </a:t>
            </a:r>
            <a:r>
              <a:rPr lang="en-US" dirty="0"/>
              <a:t>default region us-east-2</a:t>
            </a:r>
          </a:p>
          <a:p>
            <a:pPr lvl="2"/>
            <a:r>
              <a:rPr lang="en-US" dirty="0">
                <a:sym typeface="Wingdings" pitchFamily="2" charset="2"/>
              </a:rPr>
              <a:t> </a:t>
            </a:r>
            <a:r>
              <a:rPr lang="en-US" dirty="0"/>
              <a:t>default output json</a:t>
            </a:r>
          </a:p>
          <a:p>
            <a:r>
              <a:rPr lang="en-US" dirty="0"/>
              <a:t> 4. Create a key pair and secure the key file!</a:t>
            </a:r>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/local/bin/</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ec2 create-key-pair --key-name CMAC3990-Key | </a:t>
            </a:r>
            <a:r>
              <a:rPr lang="en-US" sz="1200" dirty="0" err="1">
                <a:latin typeface="Courier New" panose="02070309020205020404" pitchFamily="49" charset="0"/>
                <a:cs typeface="Courier New" panose="02070309020205020404" pitchFamily="49" charset="0"/>
              </a:rPr>
              <a:t>jq</a:t>
            </a:r>
            <a:r>
              <a:rPr lang="en-US" sz="1200" dirty="0">
                <a:latin typeface="Courier New" panose="02070309020205020404" pitchFamily="49" charset="0"/>
                <a:cs typeface="Courier New" panose="02070309020205020404" pitchFamily="49" charset="0"/>
              </a:rPr>
              <a:t> -r ".</a:t>
            </a:r>
            <a:r>
              <a:rPr lang="en-US" sz="1200" dirty="0" err="1">
                <a:latin typeface="Courier New" panose="02070309020205020404" pitchFamily="49" charset="0"/>
                <a:cs typeface="Courier New" panose="02070309020205020404" pitchFamily="49" charset="0"/>
              </a:rPr>
              <a:t>KeyMaterial</a:t>
            </a:r>
            <a:r>
              <a:rPr lang="en-US" sz="1200" dirty="0">
                <a:latin typeface="Courier New" panose="02070309020205020404" pitchFamily="49" charset="0"/>
                <a:cs typeface="Courier New" panose="02070309020205020404" pitchFamily="49" charset="0"/>
              </a:rPr>
              <a:t>" &gt; cmac3990-key.pem</a:t>
            </a:r>
          </a:p>
          <a:p>
            <a:pPr lvl="1"/>
            <a:r>
              <a:rPr lang="en-US" sz="1200" dirty="0" err="1">
                <a:latin typeface="Courier New" panose="02070309020205020404" pitchFamily="49" charset="0"/>
                <a:cs typeface="Courier New" panose="02070309020205020404" pitchFamily="49" charset="0"/>
              </a:rPr>
              <a:t>chmod</a:t>
            </a:r>
            <a:r>
              <a:rPr lang="en-US" sz="1200" dirty="0">
                <a:latin typeface="Courier New" panose="02070309020205020404" pitchFamily="49" charset="0"/>
                <a:cs typeface="Courier New" panose="02070309020205020404" pitchFamily="49" charset="0"/>
              </a:rPr>
              <a:t> 600 cmac3990-key.pem</a:t>
            </a:r>
          </a:p>
          <a:p>
            <a:r>
              <a:rPr lang="en-US" dirty="0"/>
              <a:t> 5. Create a security group named CMAC3990-SG</a:t>
            </a:r>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/local/bin/</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ec2 create-security-group --group-name CMAC3990-SG --description "SSH and WWW Access for CMAC-3990"</a:t>
            </a:r>
          </a:p>
          <a:p>
            <a:r>
              <a:rPr lang="en-US" dirty="0"/>
              <a:t> 6. Allow SSH &amp; HTTP access into security group</a:t>
            </a:r>
          </a:p>
          <a:p>
            <a:pPr lvl="1"/>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usr</a:t>
            </a:r>
            <a:r>
              <a:rPr lang="en-US" sz="1050" dirty="0">
                <a:latin typeface="Courier New" panose="02070309020205020404" pitchFamily="49" charset="0"/>
                <a:cs typeface="Courier New" panose="02070309020205020404" pitchFamily="49" charset="0"/>
              </a:rPr>
              <a:t>/local/bin/</a:t>
            </a:r>
            <a:r>
              <a:rPr lang="en-US" sz="1050" dirty="0" err="1">
                <a:latin typeface="Courier New" panose="02070309020205020404" pitchFamily="49" charset="0"/>
                <a:cs typeface="Courier New" panose="02070309020205020404" pitchFamily="49" charset="0"/>
              </a:rPr>
              <a:t>aws</a:t>
            </a:r>
            <a:r>
              <a:rPr lang="en-US" sz="1050" dirty="0">
                <a:latin typeface="Courier New" panose="02070309020205020404" pitchFamily="49" charset="0"/>
                <a:cs typeface="Courier New" panose="02070309020205020404" pitchFamily="49" charset="0"/>
              </a:rPr>
              <a:t> ec2 authorize-security-group-ingress --group-name CMAC3990-SG --protocol </a:t>
            </a:r>
            <a:r>
              <a:rPr lang="en-US" sz="1050" dirty="0" err="1">
                <a:latin typeface="Courier New" panose="02070309020205020404" pitchFamily="49" charset="0"/>
                <a:cs typeface="Courier New" panose="02070309020205020404" pitchFamily="49" charset="0"/>
              </a:rPr>
              <a:t>tcp</a:t>
            </a:r>
            <a:r>
              <a:rPr lang="en-US" sz="1050" dirty="0">
                <a:latin typeface="Courier New" panose="02070309020205020404" pitchFamily="49" charset="0"/>
                <a:cs typeface="Courier New" panose="02070309020205020404" pitchFamily="49" charset="0"/>
              </a:rPr>
              <a:t> --port 22 --</a:t>
            </a:r>
            <a:r>
              <a:rPr lang="en-US" sz="1050" dirty="0" err="1">
                <a:latin typeface="Courier New" panose="02070309020205020404" pitchFamily="49" charset="0"/>
                <a:cs typeface="Courier New" panose="02070309020205020404" pitchFamily="49" charset="0"/>
              </a:rPr>
              <a:t>cidr</a:t>
            </a:r>
            <a:r>
              <a:rPr lang="en-US" sz="1050" dirty="0">
                <a:latin typeface="Courier New" panose="02070309020205020404" pitchFamily="49" charset="0"/>
                <a:cs typeface="Courier New" panose="02070309020205020404" pitchFamily="49" charset="0"/>
              </a:rPr>
              <a:t> 0.0.0.0/0</a:t>
            </a:r>
          </a:p>
          <a:p>
            <a:pPr lvl="1"/>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usr</a:t>
            </a:r>
            <a:r>
              <a:rPr lang="en-US" sz="1050" dirty="0">
                <a:latin typeface="Courier New" panose="02070309020205020404" pitchFamily="49" charset="0"/>
                <a:cs typeface="Courier New" panose="02070309020205020404" pitchFamily="49" charset="0"/>
              </a:rPr>
              <a:t>/local/bin/</a:t>
            </a:r>
            <a:r>
              <a:rPr lang="en-US" sz="1050" dirty="0" err="1">
                <a:latin typeface="Courier New" panose="02070309020205020404" pitchFamily="49" charset="0"/>
                <a:cs typeface="Courier New" panose="02070309020205020404" pitchFamily="49" charset="0"/>
              </a:rPr>
              <a:t>aws</a:t>
            </a:r>
            <a:r>
              <a:rPr lang="en-US" sz="1050" dirty="0">
                <a:latin typeface="Courier New" panose="02070309020205020404" pitchFamily="49" charset="0"/>
                <a:cs typeface="Courier New" panose="02070309020205020404" pitchFamily="49" charset="0"/>
              </a:rPr>
              <a:t> ec2 authorize-security-group-ingress --group-name CMAC3990-SG --protocol </a:t>
            </a:r>
            <a:r>
              <a:rPr lang="en-US" sz="1050" dirty="0" err="1">
                <a:latin typeface="Courier New" panose="02070309020205020404" pitchFamily="49" charset="0"/>
                <a:cs typeface="Courier New" panose="02070309020205020404" pitchFamily="49" charset="0"/>
              </a:rPr>
              <a:t>tcp</a:t>
            </a:r>
            <a:r>
              <a:rPr lang="en-US" sz="1050" dirty="0">
                <a:latin typeface="Courier New" panose="02070309020205020404" pitchFamily="49" charset="0"/>
                <a:cs typeface="Courier New" panose="02070309020205020404" pitchFamily="49" charset="0"/>
              </a:rPr>
              <a:t> --port 80 --</a:t>
            </a:r>
            <a:r>
              <a:rPr lang="en-US" sz="1050" dirty="0" err="1">
                <a:latin typeface="Courier New" panose="02070309020205020404" pitchFamily="49" charset="0"/>
                <a:cs typeface="Courier New" panose="02070309020205020404" pitchFamily="49" charset="0"/>
              </a:rPr>
              <a:t>cidr</a:t>
            </a:r>
            <a:r>
              <a:rPr lang="en-US" sz="1050" dirty="0">
                <a:latin typeface="Courier New" panose="02070309020205020404" pitchFamily="49" charset="0"/>
                <a:cs typeface="Courier New" panose="02070309020205020404" pitchFamily="49" charset="0"/>
              </a:rPr>
              <a:t> 0.0.0.0/0</a:t>
            </a:r>
          </a:p>
        </p:txBody>
      </p:sp>
      <p:pic>
        <p:nvPicPr>
          <p:cNvPr id="6" name="Picture 2" descr="Amazon Web Services (AWS) - Cloud Computing Services">
            <a:extLst>
              <a:ext uri="{FF2B5EF4-FFF2-40B4-BE49-F238E27FC236}">
                <a16:creationId xmlns:a16="http://schemas.microsoft.com/office/drawing/2014/main" id="{FCC63E99-6B91-4446-B020-893CE93197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11014933" y="1845734"/>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https://encrypted-tbn1.gstatic.com/images?q=tbn:ANd9GcQa0TJHn-soj3Kp-68fHvHF987Q66RUHwQRGun-iPalj45_xM6Y">
            <a:extLst>
              <a:ext uri="{FF2B5EF4-FFF2-40B4-BE49-F238E27FC236}">
                <a16:creationId xmlns:a16="http://schemas.microsoft.com/office/drawing/2014/main" id="{12756C34-2AB0-ACC3-A42B-70D92976F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3781" y="5588902"/>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25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C3-3B2D-D84C-91E6-04B92D98379A}"/>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CLI</a:t>
            </a:r>
            <a:r>
              <a:rPr lang="en-US" dirty="0"/>
              <a:t> Task – Linux</a:t>
            </a:r>
          </a:p>
        </p:txBody>
      </p:sp>
      <p:sp>
        <p:nvSpPr>
          <p:cNvPr id="3" name="Content Placeholder 2">
            <a:extLst>
              <a:ext uri="{FF2B5EF4-FFF2-40B4-BE49-F238E27FC236}">
                <a16:creationId xmlns:a16="http://schemas.microsoft.com/office/drawing/2014/main" id="{D3AE804D-FA67-6448-AEFF-8A81B380DFE1}"/>
              </a:ext>
            </a:extLst>
          </p:cNvPr>
          <p:cNvSpPr>
            <a:spLocks noGrp="1"/>
          </p:cNvSpPr>
          <p:nvPr>
            <p:ph idx="1"/>
          </p:nvPr>
        </p:nvSpPr>
        <p:spPr>
          <a:xfrm>
            <a:off x="1097280" y="1845733"/>
            <a:ext cx="10925844" cy="4542709"/>
          </a:xfrm>
        </p:spPr>
        <p:txBody>
          <a:bodyPr>
            <a:normAutofit/>
          </a:bodyPr>
          <a:lstStyle/>
          <a:p>
            <a:r>
              <a:rPr lang="en-US" dirty="0"/>
              <a:t>7. Create a user-data file</a:t>
            </a:r>
          </a:p>
          <a:p>
            <a:pPr lvl="1"/>
            <a:r>
              <a:rPr lang="en-US" sz="1200" dirty="0">
                <a:latin typeface="Courier New" panose="02070309020205020404" pitchFamily="49" charset="0"/>
                <a:cs typeface="Courier New" panose="02070309020205020404" pitchFamily="49" charset="0"/>
              </a:rPr>
              <a:t>echo -e '#!/bin/bash\n\</a:t>
            </a:r>
            <a:r>
              <a:rPr lang="en-US" sz="1200" dirty="0" err="1">
                <a:latin typeface="Courier New" panose="02070309020205020404" pitchFamily="49" charset="0"/>
                <a:cs typeface="Courier New" panose="02070309020205020404" pitchFamily="49" charset="0"/>
              </a:rPr>
              <a:t>nsudo</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dnf</a:t>
            </a:r>
            <a:r>
              <a:rPr lang="en-US" sz="1200" dirty="0">
                <a:latin typeface="Courier New" panose="02070309020205020404" pitchFamily="49" charset="0"/>
                <a:cs typeface="Courier New" panose="02070309020205020404" pitchFamily="49" charset="0"/>
              </a:rPr>
              <a:t> -y install httpd\</a:t>
            </a:r>
            <a:r>
              <a:rPr lang="en-US" sz="1200" dirty="0" err="1">
                <a:latin typeface="Courier New" panose="02070309020205020404" pitchFamily="49" charset="0"/>
                <a:cs typeface="Courier New" panose="02070309020205020404" pitchFamily="49" charset="0"/>
              </a:rPr>
              <a:t>nsudo</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systemctl</a:t>
            </a:r>
            <a:r>
              <a:rPr lang="en-US" sz="1200" dirty="0">
                <a:latin typeface="Courier New" panose="02070309020205020404" pitchFamily="49" charset="0"/>
                <a:cs typeface="Courier New" panose="02070309020205020404" pitchFamily="49" charset="0"/>
              </a:rPr>
              <a:t> enable httpd --now' &gt; userdata.txt</a:t>
            </a:r>
          </a:p>
          <a:p>
            <a:pPr lvl="1"/>
            <a:r>
              <a:rPr lang="en-US" sz="1200" dirty="0">
                <a:latin typeface="Courier New" panose="02070309020205020404" pitchFamily="49" charset="0"/>
                <a:cs typeface="Courier New" panose="02070309020205020404" pitchFamily="49" charset="0"/>
              </a:rPr>
              <a:t>echo -e '</a:t>
            </a:r>
            <a:r>
              <a:rPr lang="en-US" sz="1200" dirty="0" err="1">
                <a:latin typeface="Courier New" panose="02070309020205020404" pitchFamily="49" charset="0"/>
                <a:cs typeface="Courier New" panose="02070309020205020404" pitchFamily="49" charset="0"/>
              </a:rPr>
              <a:t>sudo</a:t>
            </a:r>
            <a:r>
              <a:rPr lang="en-US" sz="1200" dirty="0">
                <a:latin typeface="Courier New" panose="02070309020205020404" pitchFamily="49" charset="0"/>
                <a:cs typeface="Courier New" panose="02070309020205020404" pitchFamily="49" charset="0"/>
              </a:rPr>
              <a:t> echo "Hello CMAC3990 from Amazon CLI" &gt; /var/www/html/index.html' &gt;&gt; userdata.txt</a:t>
            </a:r>
          </a:p>
          <a:p>
            <a:r>
              <a:rPr lang="en-US" dirty="0"/>
              <a:t>8. Create an instance!</a:t>
            </a:r>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/local/bin/</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ec2 run-instances --image-id ami-083b3f53cbda7e5a4 --count 1 --instance-type t2.micro --key-name CMAC3990-Key --security-groups CMAC3990-SG --user-data file://userdata.txt</a:t>
            </a:r>
          </a:p>
          <a:p>
            <a:pPr lvl="2"/>
            <a:r>
              <a:rPr lang="en-US" sz="1200" dirty="0">
                <a:cs typeface="Courier New" panose="02070309020205020404" pitchFamily="49" charset="0"/>
              </a:rPr>
              <a:t>The above command is all one line…</a:t>
            </a:r>
            <a:endParaRPr lang="en-US" sz="1200" dirty="0"/>
          </a:p>
          <a:p>
            <a:r>
              <a:rPr lang="en-US" dirty="0"/>
              <a:t>9. Find public IP address</a:t>
            </a:r>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/local/bin/</a:t>
            </a:r>
            <a:r>
              <a:rPr lang="en-US" sz="1200" dirty="0" err="1">
                <a:latin typeface="Courier New" panose="02070309020205020404" pitchFamily="49" charset="0"/>
                <a:cs typeface="Courier New" panose="02070309020205020404" pitchFamily="49" charset="0"/>
              </a:rPr>
              <a:t>aws</a:t>
            </a:r>
            <a:r>
              <a:rPr lang="en-US" sz="1200" dirty="0">
                <a:latin typeface="Courier New" panose="02070309020205020404" pitchFamily="49" charset="0"/>
                <a:cs typeface="Courier New" panose="02070309020205020404" pitchFamily="49" charset="0"/>
              </a:rPr>
              <a:t> ec2 describe-instances | grep </a:t>
            </a:r>
            <a:r>
              <a:rPr lang="en-US" sz="1200" dirty="0" err="1">
                <a:latin typeface="Courier New" panose="02070309020205020404" pitchFamily="49" charset="0"/>
                <a:cs typeface="Courier New" panose="02070309020205020404" pitchFamily="49" charset="0"/>
              </a:rPr>
              <a:t>PublicIpAddress</a:t>
            </a:r>
            <a:r>
              <a:rPr lang="en-US" sz="1200" dirty="0">
                <a:latin typeface="Courier New" panose="02070309020205020404" pitchFamily="49" charset="0"/>
                <a:cs typeface="Courier New" panose="02070309020205020404" pitchFamily="49" charset="0"/>
              </a:rPr>
              <a:t> | tail -n1</a:t>
            </a:r>
          </a:p>
          <a:p>
            <a:r>
              <a:rPr lang="en-US" dirty="0"/>
              <a:t>10. Connect…</a:t>
            </a:r>
          </a:p>
          <a:p>
            <a:pPr lvl="1"/>
            <a:r>
              <a:rPr lang="en-US" sz="1200" dirty="0">
                <a:latin typeface="Courier New" panose="02070309020205020404" pitchFamily="49" charset="0"/>
                <a:cs typeface="Courier New" panose="02070309020205020404" pitchFamily="49" charset="0"/>
              </a:rPr>
              <a:t>ssh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cmac3990-key.pem </a:t>
            </a:r>
            <a:r>
              <a:rPr lang="en-US" sz="1200" b="1" dirty="0">
                <a:latin typeface="Courier New" panose="02070309020205020404" pitchFamily="49" charset="0"/>
                <a:cs typeface="Courier New" panose="02070309020205020404" pitchFamily="49" charset="0"/>
              </a:rPr>
              <a:t>ec2-user</a:t>
            </a:r>
            <a:r>
              <a:rPr lang="en-US" sz="1200" dirty="0">
                <a:latin typeface="Courier New" panose="02070309020205020404" pitchFamily="49" charset="0"/>
                <a:cs typeface="Courier New" panose="02070309020205020404" pitchFamily="49" charset="0"/>
              </a:rPr>
              <a:t>@PublicIpAddress</a:t>
            </a:r>
          </a:p>
          <a:p>
            <a:pPr lvl="1"/>
            <a:r>
              <a:rPr lang="en-US" sz="1200" dirty="0">
                <a:latin typeface="Courier New" panose="02070309020205020404" pitchFamily="49" charset="0"/>
                <a:cs typeface="Courier New" panose="02070309020205020404" pitchFamily="49" charset="0"/>
              </a:rPr>
              <a:t>exit</a:t>
            </a:r>
          </a:p>
          <a:p>
            <a:r>
              <a:rPr lang="en-US" dirty="0">
                <a:cs typeface="Courier New" panose="02070309020205020404" pitchFamily="49" charset="0"/>
              </a:rPr>
              <a:t>11. Check! – </a:t>
            </a:r>
            <a:r>
              <a:rPr lang="en-US" b="1" u="sng" dirty="0">
                <a:cs typeface="Courier New" panose="02070309020205020404" pitchFamily="49" charset="0"/>
              </a:rPr>
              <a:t>Run on your EUP VM!</a:t>
            </a:r>
            <a:endParaRPr lang="en-US" dirty="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curl -O </a:t>
            </a:r>
            <a:r>
              <a:rPr lang="en-US" sz="1200" dirty="0">
                <a:latin typeface="Courier New" panose="02070309020205020404" pitchFamily="49" charset="0"/>
                <a:cs typeface="Courier New" panose="02070309020205020404" pitchFamily="49" charset="0"/>
                <a:hlinkClick r:id="rId2"/>
              </a:rPr>
              <a:t>https://jpatalon.cs.edinboro.edu/cmac3990/classfiles/assignment-aws-check.sh</a:t>
            </a:r>
            <a:endParaRPr lang="en-US" sz="1200" dirty="0">
              <a:latin typeface="Courier New" panose="02070309020205020404" pitchFamily="49" charset="0"/>
              <a:cs typeface="Courier New" panose="02070309020205020404" pitchFamily="49" charset="0"/>
            </a:endParaRPr>
          </a:p>
          <a:p>
            <a:pPr lvl="1"/>
            <a:r>
              <a:rPr lang="en-US" sz="1200" dirty="0" err="1">
                <a:latin typeface="Courier New" panose="02070309020205020404" pitchFamily="49" charset="0"/>
                <a:cs typeface="Courier New" panose="02070309020205020404" pitchFamily="49" charset="0"/>
              </a:rPr>
              <a:t>sudo</a:t>
            </a:r>
            <a:r>
              <a:rPr lang="en-US" sz="1200" dirty="0">
                <a:latin typeface="Courier New" panose="02070309020205020404" pitchFamily="49" charset="0"/>
                <a:cs typeface="Courier New" panose="02070309020205020404" pitchFamily="49" charset="0"/>
              </a:rPr>
              <a:t> bash assignment-aws-check.sh</a:t>
            </a:r>
          </a:p>
        </p:txBody>
      </p:sp>
      <p:pic>
        <p:nvPicPr>
          <p:cNvPr id="7" name="Picture 2" descr="Amazon Web Services (AWS) - Cloud Computing Services">
            <a:extLst>
              <a:ext uri="{FF2B5EF4-FFF2-40B4-BE49-F238E27FC236}">
                <a16:creationId xmlns:a16="http://schemas.microsoft.com/office/drawing/2014/main" id="{C8DB2A45-0F37-2A5C-2540-8B8BE79B16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82" t="15347" r="22061" b="13610"/>
          <a:stretch/>
        </p:blipFill>
        <p:spPr bwMode="auto">
          <a:xfrm>
            <a:off x="11014933" y="1845734"/>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https://encrypted-tbn1.gstatic.com/images?q=tbn:ANd9GcQa0TJHn-soj3Kp-68fHvHF987Q66RUHwQRGun-iPalj45_xM6Y">
            <a:extLst>
              <a:ext uri="{FF2B5EF4-FFF2-40B4-BE49-F238E27FC236}">
                <a16:creationId xmlns:a16="http://schemas.microsoft.com/office/drawing/2014/main" id="{761202E3-A0CF-59E8-6DE7-5C383F4D78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3781" y="5588902"/>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8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6512-6584-4B49-B262-DA6AC1675475}"/>
              </a:ext>
            </a:extLst>
          </p:cNvPr>
          <p:cNvSpPr>
            <a:spLocks noGrp="1"/>
          </p:cNvSpPr>
          <p:nvPr>
            <p:ph type="title"/>
          </p:nvPr>
        </p:nvSpPr>
        <p:spPr/>
        <p:txBody>
          <a:bodyPr/>
          <a:lstStyle/>
          <a:p>
            <a:r>
              <a:rPr lang="en-US" dirty="0"/>
              <a:t>Cloud Computing</a:t>
            </a:r>
          </a:p>
        </p:txBody>
      </p:sp>
      <p:sp>
        <p:nvSpPr>
          <p:cNvPr id="3" name="Content Placeholder 2">
            <a:extLst>
              <a:ext uri="{FF2B5EF4-FFF2-40B4-BE49-F238E27FC236}">
                <a16:creationId xmlns:a16="http://schemas.microsoft.com/office/drawing/2014/main" id="{34472136-DEEA-A542-976E-CFD72C9BE96E}"/>
              </a:ext>
            </a:extLst>
          </p:cNvPr>
          <p:cNvSpPr>
            <a:spLocks noGrp="1"/>
          </p:cNvSpPr>
          <p:nvPr>
            <p:ph idx="1"/>
          </p:nvPr>
        </p:nvSpPr>
        <p:spPr/>
        <p:txBody>
          <a:bodyPr>
            <a:normAutofit lnSpcReduction="10000"/>
          </a:bodyPr>
          <a:lstStyle/>
          <a:p>
            <a:r>
              <a:rPr lang="en-US" dirty="0"/>
              <a:t>The on-demand availability of computer system resources, with a level of abstraction from direct user interaction</a:t>
            </a:r>
          </a:p>
          <a:p>
            <a:pPr lvl="1"/>
            <a:r>
              <a:rPr lang="en-US" dirty="0"/>
              <a:t>Depending on the cloud service, you may have different levels of access</a:t>
            </a:r>
          </a:p>
          <a:p>
            <a:pPr lvl="1"/>
            <a:r>
              <a:rPr lang="en-US" dirty="0"/>
              <a:t>The provider can offer services at multiple levels</a:t>
            </a:r>
          </a:p>
          <a:p>
            <a:pPr lvl="1"/>
            <a:r>
              <a:rPr lang="en-US" dirty="0"/>
              <a:t>Geographically different locations for availability</a:t>
            </a:r>
          </a:p>
          <a:p>
            <a:pPr lvl="2"/>
            <a:r>
              <a:rPr lang="en-US" dirty="0"/>
              <a:t>Eastern US, Western US, Europe, Asia, etc.</a:t>
            </a:r>
          </a:p>
          <a:p>
            <a:pPr lvl="1"/>
            <a:r>
              <a:rPr lang="en-US" dirty="0"/>
              <a:t>Typically a pay per use model</a:t>
            </a:r>
          </a:p>
          <a:p>
            <a:pPr lvl="2"/>
            <a:r>
              <a:rPr lang="en-US" dirty="0"/>
              <a:t>$0.10/hour ≈ $70/month</a:t>
            </a:r>
          </a:p>
          <a:p>
            <a:pPr lvl="2"/>
            <a:r>
              <a:rPr lang="en-US" dirty="0"/>
              <a:t>Extras…</a:t>
            </a:r>
          </a:p>
          <a:p>
            <a:pPr lvl="1"/>
            <a:r>
              <a:rPr lang="en-US" dirty="0"/>
              <a:t>Amazon started AWS in 2006</a:t>
            </a:r>
          </a:p>
          <a:p>
            <a:pPr lvl="2"/>
            <a:r>
              <a:rPr lang="en-US" dirty="0"/>
              <a:t>Others followed, such as Google, Microsoft, and others</a:t>
            </a:r>
          </a:p>
          <a:p>
            <a:pPr lvl="1"/>
            <a:r>
              <a:rPr lang="en-US" dirty="0"/>
              <a:t>Allows users to leverage a large, resilient, fault tolerant</a:t>
            </a:r>
            <a:br>
              <a:rPr lang="en-US" dirty="0"/>
            </a:br>
            <a:r>
              <a:rPr lang="en-US" dirty="0"/>
              <a:t>infrastructure platform with minimal knowledge of the</a:t>
            </a:r>
            <a:br>
              <a:rPr lang="en-US" dirty="0"/>
            </a:br>
            <a:r>
              <a:rPr lang="en-US" dirty="0"/>
              <a:t>underlying hardware and software technologies</a:t>
            </a:r>
          </a:p>
          <a:p>
            <a:pPr lvl="1"/>
            <a:endParaRPr lang="en-US" dirty="0"/>
          </a:p>
          <a:p>
            <a:pPr lvl="1"/>
            <a:endParaRPr lang="en-US" dirty="0"/>
          </a:p>
        </p:txBody>
      </p:sp>
      <p:pic>
        <p:nvPicPr>
          <p:cNvPr id="4" name="Picture 3">
            <a:extLst>
              <a:ext uri="{FF2B5EF4-FFF2-40B4-BE49-F238E27FC236}">
                <a16:creationId xmlns:a16="http://schemas.microsoft.com/office/drawing/2014/main" id="{8DA3A465-1F39-8D4B-8110-DD0E89D2C8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0356" y="3040912"/>
            <a:ext cx="5039012" cy="3072731"/>
          </a:xfrm>
          <a:prstGeom prst="rect">
            <a:avLst/>
          </a:prstGeom>
          <a:ln>
            <a:solidFill>
              <a:schemeClr val="tx1"/>
            </a:solidFill>
          </a:ln>
        </p:spPr>
      </p:pic>
    </p:spTree>
    <p:extLst>
      <p:ext uri="{BB962C8B-B14F-4D97-AF65-F5344CB8AC3E}">
        <p14:creationId xmlns:p14="http://schemas.microsoft.com/office/powerpoint/2010/main" val="355544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A086-2D40-52EF-75CC-41A3FCAFA89C}"/>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CLI</a:t>
            </a:r>
            <a:r>
              <a:rPr lang="en-US" dirty="0"/>
              <a:t> Task – Linux</a:t>
            </a:r>
          </a:p>
        </p:txBody>
      </p:sp>
      <p:sp>
        <p:nvSpPr>
          <p:cNvPr id="3" name="Content Placeholder 2">
            <a:extLst>
              <a:ext uri="{FF2B5EF4-FFF2-40B4-BE49-F238E27FC236}">
                <a16:creationId xmlns:a16="http://schemas.microsoft.com/office/drawing/2014/main" id="{A9F8705E-ADCC-995A-B8C6-30C0F6ECD5F5}"/>
              </a:ext>
            </a:extLst>
          </p:cNvPr>
          <p:cNvSpPr>
            <a:spLocks noGrp="1"/>
          </p:cNvSpPr>
          <p:nvPr>
            <p:ph idx="1"/>
          </p:nvPr>
        </p:nvSpPr>
        <p:spPr>
          <a:xfrm>
            <a:off x="1097279" y="1845734"/>
            <a:ext cx="10912584" cy="4294246"/>
          </a:xfrm>
        </p:spPr>
        <p:txBody>
          <a:bodyPr>
            <a:normAutofit/>
          </a:bodyPr>
          <a:lstStyle/>
          <a:p>
            <a:r>
              <a:rPr lang="en-US" dirty="0"/>
              <a:t>Do some more work!</a:t>
            </a:r>
          </a:p>
          <a:p>
            <a:pPr lvl="1"/>
            <a:r>
              <a:rPr lang="en-US" dirty="0"/>
              <a:t>Update Security Group Rules</a:t>
            </a:r>
          </a:p>
          <a:p>
            <a:pPr lvl="2"/>
            <a:r>
              <a:rPr lang="en-US" dirty="0"/>
              <a:t>Allow https</a:t>
            </a:r>
          </a:p>
          <a:p>
            <a:pPr lvl="3"/>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usr</a:t>
            </a:r>
            <a:r>
              <a:rPr lang="en-US" sz="1050" dirty="0">
                <a:latin typeface="Courier New" panose="02070309020205020404" pitchFamily="49" charset="0"/>
                <a:cs typeface="Courier New" panose="02070309020205020404" pitchFamily="49" charset="0"/>
              </a:rPr>
              <a:t>/local/bin/</a:t>
            </a:r>
            <a:r>
              <a:rPr lang="en-US" sz="1050" dirty="0" err="1">
                <a:latin typeface="Courier New" panose="02070309020205020404" pitchFamily="49" charset="0"/>
                <a:cs typeface="Courier New" panose="02070309020205020404" pitchFamily="49" charset="0"/>
              </a:rPr>
              <a:t>aws</a:t>
            </a:r>
            <a:r>
              <a:rPr lang="en-US" sz="1050" dirty="0">
                <a:latin typeface="Courier New" panose="02070309020205020404" pitchFamily="49" charset="0"/>
                <a:cs typeface="Courier New" panose="02070309020205020404" pitchFamily="49" charset="0"/>
              </a:rPr>
              <a:t> ec2 authorize-security-group-ingress --group-name CMAC3990-SG --protocol </a:t>
            </a:r>
            <a:r>
              <a:rPr lang="en-US" sz="1050" dirty="0" err="1">
                <a:latin typeface="Courier New" panose="02070309020205020404" pitchFamily="49" charset="0"/>
                <a:cs typeface="Courier New" panose="02070309020205020404" pitchFamily="49" charset="0"/>
              </a:rPr>
              <a:t>tcp</a:t>
            </a:r>
            <a:r>
              <a:rPr lang="en-US" sz="1050" dirty="0">
                <a:latin typeface="Courier New" panose="02070309020205020404" pitchFamily="49" charset="0"/>
                <a:cs typeface="Courier New" panose="02070309020205020404" pitchFamily="49" charset="0"/>
              </a:rPr>
              <a:t> --port 443 --</a:t>
            </a:r>
            <a:r>
              <a:rPr lang="en-US" sz="1050" dirty="0" err="1">
                <a:latin typeface="Courier New" panose="02070309020205020404" pitchFamily="49" charset="0"/>
                <a:cs typeface="Courier New" panose="02070309020205020404" pitchFamily="49" charset="0"/>
              </a:rPr>
              <a:t>cidr</a:t>
            </a:r>
            <a:r>
              <a:rPr lang="en-US" sz="1050" dirty="0">
                <a:latin typeface="Courier New" panose="02070309020205020404" pitchFamily="49" charset="0"/>
                <a:cs typeface="Courier New" panose="02070309020205020404" pitchFamily="49" charset="0"/>
              </a:rPr>
              <a:t> 0.0.0.0/0</a:t>
            </a:r>
            <a:endParaRPr lang="en-US" sz="1050" dirty="0"/>
          </a:p>
          <a:p>
            <a:pPr lvl="1"/>
            <a:r>
              <a:rPr lang="en-US" dirty="0"/>
              <a:t>Browse to web page (HTTP, not HTTPS!)</a:t>
            </a:r>
          </a:p>
          <a:p>
            <a:pPr lvl="2"/>
            <a:r>
              <a:rPr lang="en-US" dirty="0"/>
              <a:t>http://PublicIpAddress</a:t>
            </a:r>
          </a:p>
          <a:p>
            <a:pPr lvl="3"/>
            <a:r>
              <a:rPr lang="en-US" dirty="0"/>
              <a:t>We did not configure HTTPS here…</a:t>
            </a:r>
          </a:p>
          <a:p>
            <a:r>
              <a:rPr lang="en-US" dirty="0"/>
              <a:t>Explore IMDSv2 metadata (run these two commands from EC2 instance)</a:t>
            </a:r>
          </a:p>
          <a:p>
            <a:pPr lvl="1"/>
            <a:r>
              <a:rPr lang="en-US" sz="1200" dirty="0">
                <a:latin typeface="Courier New" panose="02070309020205020404" pitchFamily="49" charset="0"/>
                <a:cs typeface="Courier New" panose="02070309020205020404" pitchFamily="49" charset="0"/>
              </a:rPr>
              <a:t>TOKEN=$(curl -X PUT "http://169.254.169.254/latest/</a:t>
            </a:r>
            <a:r>
              <a:rPr lang="en-US" sz="1200" dirty="0" err="1">
                <a:latin typeface="Courier New" panose="02070309020205020404" pitchFamily="49" charset="0"/>
                <a:cs typeface="Courier New" panose="02070309020205020404" pitchFamily="49" charset="0"/>
              </a:rPr>
              <a:t>api</a:t>
            </a:r>
            <a:r>
              <a:rPr lang="en-US" sz="1200" dirty="0">
                <a:latin typeface="Courier New" panose="02070309020205020404" pitchFamily="49" charset="0"/>
                <a:cs typeface="Courier New" panose="02070309020205020404" pitchFamily="49" charset="0"/>
              </a:rPr>
              <a:t>/token" -H "X-aws-ec2-metadata-token-ttl-seconds: 21600")</a:t>
            </a:r>
          </a:p>
          <a:p>
            <a:pPr lvl="1"/>
            <a:r>
              <a:rPr lang="en-US" sz="1200" dirty="0" err="1">
                <a:latin typeface="Courier New" panose="02070309020205020404" pitchFamily="49" charset="0"/>
                <a:cs typeface="Courier New" panose="02070309020205020404" pitchFamily="49" charset="0"/>
              </a:rPr>
              <a:t>echo;curl</a:t>
            </a:r>
            <a:r>
              <a:rPr lang="en-US" sz="1200" dirty="0">
                <a:latin typeface="Courier New" panose="02070309020205020404" pitchFamily="49" charset="0"/>
                <a:cs typeface="Courier New" panose="02070309020205020404" pitchFamily="49" charset="0"/>
              </a:rPr>
              <a:t> -q -H "X-aws-ec2-metadata-token: $TOKEN" http://169.254.169.254/latest/meta-data/</a:t>
            </a:r>
            <a:r>
              <a:rPr lang="en-US" sz="1200" dirty="0" err="1">
                <a:latin typeface="Courier New" panose="02070309020205020404" pitchFamily="49" charset="0"/>
                <a:cs typeface="Courier New" panose="02070309020205020404" pitchFamily="49" charset="0"/>
              </a:rPr>
              <a:t>instance-id;echo;echo</a:t>
            </a:r>
            <a:endParaRPr lang="en-US" sz="1200" dirty="0">
              <a:latin typeface="Courier New" panose="02070309020205020404" pitchFamily="49" charset="0"/>
              <a:cs typeface="Courier New" panose="02070309020205020404" pitchFamily="49" charset="0"/>
            </a:endParaRPr>
          </a:p>
          <a:p>
            <a:r>
              <a:rPr lang="en-US" dirty="0"/>
              <a:t>More?  JQ?</a:t>
            </a:r>
          </a:p>
          <a:p>
            <a:pPr lvl="1"/>
            <a:r>
              <a:rPr lang="en-US" dirty="0" err="1"/>
              <a:t>jq</a:t>
            </a:r>
            <a:r>
              <a:rPr lang="en-US" dirty="0"/>
              <a:t> is like sed for JSON data - you can use it to slice and filter and map and transform structured data with the same ease that sed, awk, grep and friends let you play with text.</a:t>
            </a:r>
          </a:p>
        </p:txBody>
      </p:sp>
      <p:pic>
        <p:nvPicPr>
          <p:cNvPr id="5" name="Picture 2" descr="Amazon Web Services (AWS) - Cloud Computing Services">
            <a:extLst>
              <a:ext uri="{FF2B5EF4-FFF2-40B4-BE49-F238E27FC236}">
                <a16:creationId xmlns:a16="http://schemas.microsoft.com/office/drawing/2014/main" id="{14A3D29C-12E0-720B-5B07-4DDF43C22A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11014933" y="1845734"/>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https://encrypted-tbn1.gstatic.com/images?q=tbn:ANd9GcQa0TJHn-soj3Kp-68fHvHF987Q66RUHwQRGun-iPalj45_xM6Y">
            <a:extLst>
              <a:ext uri="{FF2B5EF4-FFF2-40B4-BE49-F238E27FC236}">
                <a16:creationId xmlns:a16="http://schemas.microsoft.com/office/drawing/2014/main" id="{DA614E67-054D-3FAF-06BC-B1D7A5E99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3781" y="5588902"/>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57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C3-3B2D-D84C-91E6-04B92D98379A}"/>
              </a:ext>
            </a:extLst>
          </p:cNvPr>
          <p:cNvSpPr>
            <a:spLocks noGrp="1"/>
          </p:cNvSpPr>
          <p:nvPr>
            <p:ph type="title"/>
          </p:nvPr>
        </p:nvSpPr>
        <p:spPr/>
        <p:txBody>
          <a:bodyPr/>
          <a:lstStyle/>
          <a:p>
            <a:r>
              <a:rPr lang="en-US" dirty="0"/>
              <a:t>AWS </a:t>
            </a:r>
            <a:r>
              <a:rPr lang="en-US" b="1" dirty="0">
                <a:effectLst>
                  <a:outerShdw blurRad="38100" dist="38100" dir="2700000" algn="tl">
                    <a:srgbClr val="000000">
                      <a:alpha val="43137"/>
                    </a:srgbClr>
                  </a:outerShdw>
                </a:effectLst>
              </a:rPr>
              <a:t>CLI</a:t>
            </a:r>
            <a:r>
              <a:rPr lang="en-US" dirty="0"/>
              <a:t> Task – Linux</a:t>
            </a:r>
          </a:p>
        </p:txBody>
      </p:sp>
      <p:sp>
        <p:nvSpPr>
          <p:cNvPr id="3" name="Content Placeholder 2">
            <a:extLst>
              <a:ext uri="{FF2B5EF4-FFF2-40B4-BE49-F238E27FC236}">
                <a16:creationId xmlns:a16="http://schemas.microsoft.com/office/drawing/2014/main" id="{D3AE804D-FA67-6448-AEFF-8A81B380DFE1}"/>
              </a:ext>
            </a:extLst>
          </p:cNvPr>
          <p:cNvSpPr>
            <a:spLocks noGrp="1"/>
          </p:cNvSpPr>
          <p:nvPr>
            <p:ph idx="1"/>
          </p:nvPr>
        </p:nvSpPr>
        <p:spPr>
          <a:xfrm>
            <a:off x="1097280" y="1845733"/>
            <a:ext cx="10925844" cy="4542709"/>
          </a:xfrm>
        </p:spPr>
        <p:txBody>
          <a:bodyPr>
            <a:normAutofit fontScale="92500" lnSpcReduction="10000"/>
          </a:bodyPr>
          <a:lstStyle/>
          <a:p>
            <a:r>
              <a:rPr lang="en-US" dirty="0"/>
              <a:t>12. Destroy instance (run these commands from CSCI3990 VM)</a:t>
            </a:r>
          </a:p>
          <a:p>
            <a:pPr lvl="1"/>
            <a:r>
              <a:rPr lang="en-US" dirty="0"/>
              <a:t>Find instance ID:</a:t>
            </a:r>
          </a:p>
          <a:p>
            <a:pPr lvl="2"/>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usr</a:t>
            </a:r>
            <a:r>
              <a:rPr lang="en-US" sz="1500" dirty="0">
                <a:latin typeface="Courier New" panose="02070309020205020404" pitchFamily="49" charset="0"/>
                <a:cs typeface="Courier New" panose="02070309020205020404" pitchFamily="49" charset="0"/>
              </a:rPr>
              <a:t>/local/bin/</a:t>
            </a:r>
            <a:r>
              <a:rPr lang="en-US" sz="1500" dirty="0" err="1">
                <a:latin typeface="Courier New" panose="02070309020205020404" pitchFamily="49" charset="0"/>
                <a:cs typeface="Courier New" panose="02070309020205020404" pitchFamily="49" charset="0"/>
              </a:rPr>
              <a:t>aws</a:t>
            </a:r>
            <a:r>
              <a:rPr lang="en-US" sz="1500" dirty="0">
                <a:latin typeface="Courier New" panose="02070309020205020404" pitchFamily="49" charset="0"/>
                <a:cs typeface="Courier New" panose="02070309020205020404" pitchFamily="49" charset="0"/>
              </a:rPr>
              <a:t> ec2 describe-instances | grep </a:t>
            </a:r>
            <a:r>
              <a:rPr lang="en-US" sz="1500" dirty="0" err="1">
                <a:latin typeface="Courier New" panose="02070309020205020404" pitchFamily="49" charset="0"/>
                <a:cs typeface="Courier New" panose="02070309020205020404" pitchFamily="49" charset="0"/>
              </a:rPr>
              <a:t>InstanceId</a:t>
            </a:r>
            <a:endParaRPr lang="en-US" sz="1500" dirty="0">
              <a:latin typeface="Courier New" panose="02070309020205020404" pitchFamily="49" charset="0"/>
              <a:cs typeface="Courier New" panose="02070309020205020404" pitchFamily="49" charset="0"/>
            </a:endParaRPr>
          </a:p>
          <a:p>
            <a:pPr lvl="1"/>
            <a:r>
              <a:rPr lang="en-US" dirty="0"/>
              <a:t>Terminate/destroy instance:</a:t>
            </a:r>
            <a:endParaRPr lang="en-US" dirty="0">
              <a:latin typeface="Courier New" panose="02070309020205020404" pitchFamily="49" charset="0"/>
              <a:cs typeface="Courier New" panose="02070309020205020404" pitchFamily="49" charset="0"/>
            </a:endParaRPr>
          </a:p>
          <a:p>
            <a:pPr lvl="2"/>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usr</a:t>
            </a:r>
            <a:r>
              <a:rPr lang="en-US" sz="1500" dirty="0">
                <a:latin typeface="Courier New" panose="02070309020205020404" pitchFamily="49" charset="0"/>
                <a:cs typeface="Courier New" panose="02070309020205020404" pitchFamily="49" charset="0"/>
              </a:rPr>
              <a:t>/local/bin/</a:t>
            </a:r>
            <a:r>
              <a:rPr lang="en-US" sz="1500" dirty="0" err="1">
                <a:latin typeface="Courier New" panose="02070309020205020404" pitchFamily="49" charset="0"/>
                <a:cs typeface="Courier New" panose="02070309020205020404" pitchFamily="49" charset="0"/>
              </a:rPr>
              <a:t>aws</a:t>
            </a:r>
            <a:r>
              <a:rPr lang="en-US" sz="1500" dirty="0">
                <a:latin typeface="Courier New" panose="02070309020205020404" pitchFamily="49" charset="0"/>
                <a:cs typeface="Courier New" panose="02070309020205020404" pitchFamily="49" charset="0"/>
              </a:rPr>
              <a:t> ec2 terminate-instances --instance-ids &lt;value&gt;</a:t>
            </a:r>
          </a:p>
          <a:p>
            <a:r>
              <a:rPr lang="en-US" dirty="0"/>
              <a:t>13. Delete security group (have to wait for instance to shut down!)</a:t>
            </a: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usr</a:t>
            </a:r>
            <a:r>
              <a:rPr lang="en-US" sz="1600" dirty="0">
                <a:latin typeface="Courier New" panose="02070309020205020404" pitchFamily="49" charset="0"/>
                <a:cs typeface="Courier New" panose="02070309020205020404" pitchFamily="49" charset="0"/>
              </a:rPr>
              <a:t>/local/bin/</a:t>
            </a:r>
            <a:r>
              <a:rPr lang="en-US" sz="1600" dirty="0" err="1">
                <a:latin typeface="Courier New" panose="02070309020205020404" pitchFamily="49" charset="0"/>
                <a:cs typeface="Courier New" panose="02070309020205020404" pitchFamily="49" charset="0"/>
              </a:rPr>
              <a:t>aws</a:t>
            </a:r>
            <a:r>
              <a:rPr lang="en-US" sz="1600" dirty="0">
                <a:latin typeface="Courier New" panose="02070309020205020404" pitchFamily="49" charset="0"/>
                <a:cs typeface="Courier New" panose="02070309020205020404" pitchFamily="49" charset="0"/>
              </a:rPr>
              <a:t> ec2 delete-security-group --group-name CMAC3990-SG</a:t>
            </a:r>
          </a:p>
          <a:p>
            <a:r>
              <a:rPr lang="en-US" dirty="0"/>
              <a:t>14. Delete key pair</a:t>
            </a: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usr</a:t>
            </a:r>
            <a:r>
              <a:rPr lang="en-US" sz="1600" dirty="0">
                <a:latin typeface="Courier New" panose="02070309020205020404" pitchFamily="49" charset="0"/>
                <a:cs typeface="Courier New" panose="02070309020205020404" pitchFamily="49" charset="0"/>
              </a:rPr>
              <a:t>/local/bin/</a:t>
            </a:r>
            <a:r>
              <a:rPr lang="en-US" sz="1600" dirty="0" err="1">
                <a:latin typeface="Courier New" panose="02070309020205020404" pitchFamily="49" charset="0"/>
                <a:cs typeface="Courier New" panose="02070309020205020404" pitchFamily="49" charset="0"/>
              </a:rPr>
              <a:t>aws</a:t>
            </a:r>
            <a:r>
              <a:rPr lang="en-US" sz="1600" dirty="0">
                <a:latin typeface="Courier New" panose="02070309020205020404" pitchFamily="49" charset="0"/>
                <a:cs typeface="Courier New" panose="02070309020205020404" pitchFamily="49" charset="0"/>
              </a:rPr>
              <a:t> ec2 delete-key-pair --key-name CMAC3990-Key</a:t>
            </a:r>
          </a:p>
          <a:p>
            <a:r>
              <a:rPr lang="en-US" dirty="0"/>
              <a:t>15. Validate in Web GUI (Check that you are in the correct region!)</a:t>
            </a:r>
          </a:p>
          <a:p>
            <a:pPr lvl="1"/>
            <a:r>
              <a:rPr lang="en-US" dirty="0"/>
              <a:t>Anything we leave running we will be billed for!</a:t>
            </a:r>
          </a:p>
          <a:p>
            <a:pPr lvl="2"/>
            <a:r>
              <a:rPr lang="en-US" dirty="0"/>
              <a:t>Instances</a:t>
            </a:r>
          </a:p>
          <a:p>
            <a:pPr lvl="2"/>
            <a:r>
              <a:rPr lang="en-US" dirty="0"/>
              <a:t>Load balancers</a:t>
            </a:r>
          </a:p>
          <a:p>
            <a:pPr lvl="2"/>
            <a:r>
              <a:rPr lang="en-US" dirty="0"/>
              <a:t>Things that are configured to run as code, and are run (Lambda, </a:t>
            </a:r>
            <a:r>
              <a:rPr lang="en-US" dirty="0" err="1"/>
              <a:t>etc</a:t>
            </a:r>
            <a:r>
              <a:rPr lang="en-US" dirty="0"/>
              <a:t>)</a:t>
            </a:r>
          </a:p>
          <a:p>
            <a:pPr lvl="2"/>
            <a:r>
              <a:rPr lang="en-US" dirty="0"/>
              <a:t>Others…</a:t>
            </a:r>
          </a:p>
        </p:txBody>
      </p:sp>
      <p:pic>
        <p:nvPicPr>
          <p:cNvPr id="6" name="Picture 2" descr="Amazon Web Services (AWS) - Cloud Computing Services">
            <a:extLst>
              <a:ext uri="{FF2B5EF4-FFF2-40B4-BE49-F238E27FC236}">
                <a16:creationId xmlns:a16="http://schemas.microsoft.com/office/drawing/2014/main" id="{7DC10ACB-45EC-8CEF-CE5B-AFF7AF7213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11014933" y="1845734"/>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https://encrypted-tbn1.gstatic.com/images?q=tbn:ANd9GcQa0TJHn-soj3Kp-68fHvHF987Q66RUHwQRGun-iPalj45_xM6Y">
            <a:extLst>
              <a:ext uri="{FF2B5EF4-FFF2-40B4-BE49-F238E27FC236}">
                <a16:creationId xmlns:a16="http://schemas.microsoft.com/office/drawing/2014/main" id="{D2286DC0-67BF-82D4-6126-3D74FC48DC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3781" y="5588902"/>
            <a:ext cx="978669" cy="651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31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a:xfrm>
            <a:off x="1097280" y="1845734"/>
            <a:ext cx="10058400" cy="4320890"/>
          </a:xfrm>
        </p:spPr>
        <p:txBody>
          <a:bodyPr/>
          <a:lstStyle/>
          <a:p>
            <a:r>
              <a:rPr lang="en-US" dirty="0"/>
              <a:t>Securely manage identities and access to AWS services and resources</a:t>
            </a:r>
          </a:p>
          <a:p>
            <a:r>
              <a:rPr lang="en-US" dirty="0"/>
              <a:t>Set and manage guardrails and fine-grained access controls for your workforce and workloads.</a:t>
            </a:r>
          </a:p>
          <a:p>
            <a:r>
              <a:rPr lang="en-US" dirty="0"/>
              <a:t>Manage identities across single AWS accounts or centrally connect identities to multiple AWS accounts.</a:t>
            </a:r>
          </a:p>
          <a:p>
            <a:r>
              <a:rPr lang="en-US" dirty="0"/>
              <a:t>Grant temporary security credentials for workloads that access your AWS resources.</a:t>
            </a:r>
          </a:p>
          <a:p>
            <a:r>
              <a:rPr lang="en-US" dirty="0"/>
              <a:t>Continually analyze access to right-size permissions on the journey to least privilege.</a:t>
            </a:r>
          </a:p>
          <a:p>
            <a:r>
              <a:rPr lang="en-US" dirty="0"/>
              <a:t>With AWS Identity and Access Management (IAM), you can specify who or what </a:t>
            </a:r>
            <a:br>
              <a:rPr lang="en-US" dirty="0"/>
            </a:br>
            <a:r>
              <a:rPr lang="en-US" dirty="0"/>
              <a:t>can access services and resources in AWS, centrally manage fine-grained </a:t>
            </a:r>
            <a:br>
              <a:rPr lang="en-US" dirty="0"/>
            </a:br>
            <a:r>
              <a:rPr lang="en-US" dirty="0"/>
              <a:t>permissions, and analyze access to refine permissions across AWS.</a:t>
            </a:r>
          </a:p>
          <a:p>
            <a:r>
              <a:rPr lang="en-US" dirty="0">
                <a:hlinkClick r:id="rId2"/>
              </a:rPr>
              <a:t>https://www.youtube.com/watch?v=SXSqhTn2DuE</a:t>
            </a:r>
            <a:endParaRPr lang="en-US" dirty="0"/>
          </a:p>
          <a:p>
            <a:pPr lvl="1"/>
            <a:r>
              <a:rPr lang="en-US" dirty="0"/>
              <a:t>1 minute 17 seconds…</a:t>
            </a:r>
          </a:p>
        </p:txBody>
      </p:sp>
      <p:pic>
        <p:nvPicPr>
          <p:cNvPr id="3074" name="Picture 2" descr="AWS IAM Exploitation - Security Risk Advisors">
            <a:extLst>
              <a:ext uri="{FF2B5EF4-FFF2-40B4-BE49-F238E27FC236}">
                <a16:creationId xmlns:a16="http://schemas.microsoft.com/office/drawing/2014/main" id="{692D37FC-C3F4-0CA5-3659-053D374EA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683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032BA4C-B4E2-FE96-DB9C-288BBE6BD7B9}"/>
              </a:ext>
            </a:extLst>
          </p:cNvPr>
          <p:cNvPicPr>
            <a:picLocks noChangeAspect="1"/>
          </p:cNvPicPr>
          <p:nvPr/>
        </p:nvPicPr>
        <p:blipFill>
          <a:blip r:embed="rId2"/>
          <a:stretch>
            <a:fillRect/>
          </a:stretch>
        </p:blipFill>
        <p:spPr>
          <a:xfrm>
            <a:off x="1097279" y="1845734"/>
            <a:ext cx="9123905" cy="3361886"/>
          </a:xfrm>
          <a:prstGeom prst="rect">
            <a:avLst/>
          </a:prstGeom>
          <a:ln>
            <a:solidFill>
              <a:schemeClr val="tx1"/>
            </a:solidFill>
          </a:ln>
        </p:spPr>
      </p:pic>
      <p:pic>
        <p:nvPicPr>
          <p:cNvPr id="6" name="Picture 2" descr="AWS IAM Exploitation - Security Risk Advisors">
            <a:extLst>
              <a:ext uri="{FF2B5EF4-FFF2-40B4-BE49-F238E27FC236}">
                <a16:creationId xmlns:a16="http://schemas.microsoft.com/office/drawing/2014/main" id="{AE64904B-177A-5AA7-6A4C-80D2EFB77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37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a:xfrm>
            <a:off x="1097280" y="1845734"/>
            <a:ext cx="10058400" cy="4376646"/>
          </a:xfrm>
        </p:spPr>
        <p:txBody>
          <a:bodyPr>
            <a:normAutofit/>
          </a:bodyPr>
          <a:lstStyle/>
          <a:p>
            <a:r>
              <a:rPr lang="en-US" dirty="0"/>
              <a:t>Apply fine-grained permissions and scale with attribute-based access control</a:t>
            </a:r>
          </a:p>
          <a:p>
            <a:pPr lvl="1"/>
            <a:r>
              <a:rPr lang="en-US" dirty="0"/>
              <a:t>Create granular permissions based on user attributes—such as department, job role, and team name—by using attribute-based access control.</a:t>
            </a:r>
          </a:p>
          <a:p>
            <a:pPr lvl="1"/>
            <a:r>
              <a:rPr lang="en-US" dirty="0"/>
              <a:t>Attribute-based access control (ABAC) is an authorization strategy that lets you create fine-grained permissions based on user attributes, such as department, job role, and team name.</a:t>
            </a:r>
          </a:p>
          <a:p>
            <a:pPr lvl="1"/>
            <a:r>
              <a:rPr lang="en-US" dirty="0"/>
              <a:t>By specifying permissions using attributes, you can reduce the number of distinct permissions that you need for creating fine-grained controls in your AWS account.</a:t>
            </a:r>
          </a:p>
          <a:p>
            <a:pPr lvl="1"/>
            <a:r>
              <a:rPr lang="en-US" dirty="0"/>
              <a:t>Instead of creating IAM roles with distinct policies for every team or individual to ensure the </a:t>
            </a:r>
            <a:br>
              <a:rPr lang="en-US" dirty="0"/>
            </a:br>
            <a:r>
              <a:rPr lang="en-US" dirty="0"/>
              <a:t>right levels of access, you can use ABAC to group attributes to identify which resources a set </a:t>
            </a:r>
            <a:br>
              <a:rPr lang="en-US" dirty="0"/>
            </a:br>
            <a:r>
              <a:rPr lang="en-US" dirty="0"/>
              <a:t>of users can access.</a:t>
            </a:r>
          </a:p>
          <a:p>
            <a:pPr lvl="1"/>
            <a:r>
              <a:rPr lang="en-US" dirty="0"/>
              <a:t>As you add new users and resources, you can associate the appropriate  attributes </a:t>
            </a:r>
            <a:br>
              <a:rPr lang="en-US" dirty="0"/>
            </a:br>
            <a:r>
              <a:rPr lang="en-US" dirty="0"/>
              <a:t>so that the right users have access to the right resources.</a:t>
            </a:r>
          </a:p>
          <a:p>
            <a:pPr lvl="1"/>
            <a:r>
              <a:rPr lang="en-US" dirty="0"/>
              <a:t>You won’t need to to update existing policies to allow new users to access resources.</a:t>
            </a:r>
          </a:p>
        </p:txBody>
      </p:sp>
      <p:pic>
        <p:nvPicPr>
          <p:cNvPr id="6" name="Picture 2" descr="AWS IAM Exploitation - Security Risk Advisors">
            <a:extLst>
              <a:ext uri="{FF2B5EF4-FFF2-40B4-BE49-F238E27FC236}">
                <a16:creationId xmlns:a16="http://schemas.microsoft.com/office/drawing/2014/main" id="{8EC86481-FE59-B0FB-A439-4E0449246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731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a:xfrm>
            <a:off x="1097280" y="1845734"/>
            <a:ext cx="10254661" cy="4376646"/>
          </a:xfrm>
        </p:spPr>
        <p:txBody>
          <a:bodyPr>
            <a:normAutofit/>
          </a:bodyPr>
          <a:lstStyle/>
          <a:p>
            <a:r>
              <a:rPr lang="en-US" dirty="0"/>
              <a:t>Manage per-account access or scale access across AWS accounts and applications</a:t>
            </a:r>
          </a:p>
          <a:p>
            <a:pPr lvl="1"/>
            <a:r>
              <a:rPr lang="en-US" dirty="0"/>
              <a:t>Use IAM or IAM Identity Center to provide multi-account access and application assignments across AWS.</a:t>
            </a:r>
          </a:p>
          <a:p>
            <a:pPr lvl="1"/>
            <a:r>
              <a:rPr lang="en-US" dirty="0"/>
              <a:t>Users can use their directory credentials for single sign-on access to multiple AWS accounts.</a:t>
            </a:r>
          </a:p>
          <a:p>
            <a:pPr lvl="1"/>
            <a:r>
              <a:rPr lang="en-US" dirty="0"/>
              <a:t>Users can also single sign-on through the AWS Command Line Interface (CLI), AWS SDKs, or AWS Console Mobile Application using their directory credentials for a consistent authentication experience.</a:t>
            </a:r>
          </a:p>
          <a:p>
            <a:pPr lvl="1"/>
            <a:r>
              <a:rPr lang="en-US" dirty="0"/>
              <a:t>Enable single sign-on access to your AWS applications</a:t>
            </a:r>
          </a:p>
          <a:p>
            <a:pPr lvl="1"/>
            <a:r>
              <a:rPr lang="en-US" dirty="0"/>
              <a:t>Securely access your Amazon EC2 Windows instances with existing corporate user names, passwords, and MFA devices - you are not required to share administrator credentials!</a:t>
            </a:r>
          </a:p>
          <a:p>
            <a:pPr lvl="1"/>
            <a:r>
              <a:rPr lang="en-US" dirty="0"/>
              <a:t>You can centrally grant and revoke access to your EC2 Windows instances at scale </a:t>
            </a:r>
            <a:br>
              <a:rPr lang="en-US" dirty="0"/>
            </a:br>
            <a:r>
              <a:rPr lang="en-US" dirty="0"/>
              <a:t>across multiple AWS accounts.</a:t>
            </a:r>
          </a:p>
          <a:p>
            <a:pPr lvl="1"/>
            <a:r>
              <a:rPr lang="en-US" dirty="0"/>
              <a:t>Enable single sign-on access to cloud-based applications as well!</a:t>
            </a:r>
          </a:p>
          <a:p>
            <a:pPr lvl="1"/>
            <a:endParaRPr lang="en-US" dirty="0"/>
          </a:p>
          <a:p>
            <a:pPr lvl="1"/>
            <a:endParaRPr lang="en-US" dirty="0"/>
          </a:p>
        </p:txBody>
      </p:sp>
      <p:pic>
        <p:nvPicPr>
          <p:cNvPr id="5" name="Picture 2" descr="AWS IAM Exploitation - Security Risk Advisors">
            <a:extLst>
              <a:ext uri="{FF2B5EF4-FFF2-40B4-BE49-F238E27FC236}">
                <a16:creationId xmlns:a16="http://schemas.microsoft.com/office/drawing/2014/main" id="{09DFD6DF-1804-DA3A-4BE8-2240B542C0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73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a:xfrm>
            <a:off x="1097280" y="1845734"/>
            <a:ext cx="10254661" cy="4376646"/>
          </a:xfrm>
        </p:spPr>
        <p:txBody>
          <a:bodyPr>
            <a:normAutofit/>
          </a:bodyPr>
          <a:lstStyle/>
          <a:p>
            <a:r>
              <a:rPr lang="en-US" dirty="0"/>
              <a:t>Establish organization-wide and preventative guardrails on AWS</a:t>
            </a:r>
          </a:p>
          <a:p>
            <a:pPr lvl="1"/>
            <a:r>
              <a:rPr lang="en-US" dirty="0"/>
              <a:t>Use service control policies to establish permissions guardrails for IAM users and roles, and implement a data perimeter around your accounts in AWS Organizations.</a:t>
            </a:r>
          </a:p>
          <a:p>
            <a:pPr lvl="1"/>
            <a:r>
              <a:rPr lang="en-US" dirty="0"/>
              <a:t>A data perimeter is a set of preventive guardrails in your AWS environment you use to help ensure that only your trusted identities are accessing trusted resources from expected networks. Data perimeter guardrails are meant to serve as always-on boundaries to help protect your data across a broad set of AWS accounts and resources.</a:t>
            </a:r>
          </a:p>
          <a:p>
            <a:pPr lvl="1"/>
            <a:r>
              <a:rPr lang="en-US" dirty="0"/>
              <a:t>Implement organization-wide permissions guardrails that help prevent AWS accounts, </a:t>
            </a:r>
            <a:br>
              <a:rPr lang="en-US" dirty="0"/>
            </a:br>
            <a:r>
              <a:rPr lang="en-US" dirty="0"/>
              <a:t>organizational units, or an entire organization from taking actions that do not meet your </a:t>
            </a:r>
            <a:br>
              <a:rPr lang="en-US" dirty="0"/>
            </a:br>
            <a:r>
              <a:rPr lang="en-US" dirty="0"/>
              <a:t>security and compliance policies.</a:t>
            </a:r>
          </a:p>
          <a:p>
            <a:pPr lvl="1"/>
            <a:r>
              <a:rPr lang="en-US" dirty="0"/>
              <a:t>Use data perimeters in your data loss prevention strategies to detect and help prevent </a:t>
            </a:r>
            <a:br>
              <a:rPr lang="en-US" dirty="0"/>
            </a:br>
            <a:r>
              <a:rPr lang="en-US" dirty="0"/>
              <a:t>intentional or unintentional transfers of sensitive information for unauthorized use.</a:t>
            </a:r>
          </a:p>
        </p:txBody>
      </p:sp>
      <p:pic>
        <p:nvPicPr>
          <p:cNvPr id="5" name="Picture 2" descr="AWS IAM Exploitation - Security Risk Advisors">
            <a:extLst>
              <a:ext uri="{FF2B5EF4-FFF2-40B4-BE49-F238E27FC236}">
                <a16:creationId xmlns:a16="http://schemas.microsoft.com/office/drawing/2014/main" id="{56C7719F-B10E-3F33-7665-42A084511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42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a:xfrm>
            <a:off x="1097280" y="1845734"/>
            <a:ext cx="10254661" cy="4376646"/>
          </a:xfrm>
        </p:spPr>
        <p:txBody>
          <a:bodyPr>
            <a:normAutofit/>
          </a:bodyPr>
          <a:lstStyle/>
          <a:p>
            <a:r>
              <a:rPr lang="en-US" dirty="0"/>
              <a:t>Set, verify, and right-size permissions toward least privilege</a:t>
            </a:r>
          </a:p>
          <a:p>
            <a:pPr lvl="1"/>
            <a:r>
              <a:rPr lang="en-US" dirty="0"/>
              <a:t>Streamline permissions management and use cross-account findings as you set, verify, and refine policies on the journey toward least privilege.</a:t>
            </a:r>
          </a:p>
          <a:p>
            <a:pPr lvl="1"/>
            <a:r>
              <a:rPr lang="en-US" dirty="0"/>
              <a:t>Policy generation with IAM Access Analyzer generates a fine-grained policy based on the access activity captured in your logs. This means that after you build and run an application, you can generate policies that grant only the required permissions to operate the application.</a:t>
            </a:r>
          </a:p>
          <a:p>
            <a:pPr lvl="1"/>
            <a:r>
              <a:rPr lang="en-US" dirty="0"/>
              <a:t>Public and cross-account findings with IAM Access Analyzer guide you to verify that existing access meets your intent.</a:t>
            </a:r>
          </a:p>
          <a:p>
            <a:pPr lvl="1"/>
            <a:r>
              <a:rPr lang="en-US" dirty="0"/>
              <a:t>When you turn on IAM Access Analyzer, it continuously monitors for new or updated </a:t>
            </a:r>
            <a:br>
              <a:rPr lang="en-US" dirty="0"/>
            </a:br>
            <a:r>
              <a:rPr lang="en-US" dirty="0"/>
              <a:t>resource permissions to help you identify permissions that grant public and </a:t>
            </a:r>
            <a:br>
              <a:rPr lang="en-US" dirty="0"/>
            </a:br>
            <a:r>
              <a:rPr lang="en-US" dirty="0"/>
              <a:t>cross-account access. For example, if an Amazon S3 bucket policy were to change, </a:t>
            </a:r>
            <a:br>
              <a:rPr lang="en-US" dirty="0"/>
            </a:br>
            <a:r>
              <a:rPr lang="en-US" dirty="0"/>
              <a:t>IAM Access Analyzer would alert you that the bucket is accessible by users from </a:t>
            </a:r>
            <a:br>
              <a:rPr lang="en-US" dirty="0"/>
            </a:br>
            <a:r>
              <a:rPr lang="en-US" dirty="0"/>
              <a:t>outside the account.</a:t>
            </a:r>
          </a:p>
        </p:txBody>
      </p:sp>
      <p:pic>
        <p:nvPicPr>
          <p:cNvPr id="5" name="Picture 2" descr="AWS IAM Exploitation - Security Risk Advisors">
            <a:extLst>
              <a:ext uri="{FF2B5EF4-FFF2-40B4-BE49-F238E27FC236}">
                <a16:creationId xmlns:a16="http://schemas.microsoft.com/office/drawing/2014/main" id="{52491D87-C73C-865E-1291-71ADAC660B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47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sp>
        <p:nvSpPr>
          <p:cNvPr id="3" name="Content Placeholder 2">
            <a:extLst>
              <a:ext uri="{FF2B5EF4-FFF2-40B4-BE49-F238E27FC236}">
                <a16:creationId xmlns:a16="http://schemas.microsoft.com/office/drawing/2014/main" id="{9D75B764-D2F9-762F-B304-117370660427}"/>
              </a:ext>
            </a:extLst>
          </p:cNvPr>
          <p:cNvSpPr>
            <a:spLocks noGrp="1"/>
          </p:cNvSpPr>
          <p:nvPr>
            <p:ph idx="1"/>
          </p:nvPr>
        </p:nvSpPr>
        <p:spPr>
          <a:xfrm>
            <a:off x="1097280" y="1845734"/>
            <a:ext cx="10254661" cy="4376646"/>
          </a:xfrm>
        </p:spPr>
        <p:txBody>
          <a:bodyPr>
            <a:normAutofit/>
          </a:bodyPr>
          <a:lstStyle/>
          <a:p>
            <a:r>
              <a:rPr lang="en-US" dirty="0"/>
              <a:t>Role Based Access Control (RBAC)</a:t>
            </a:r>
          </a:p>
          <a:p>
            <a:pPr lvl="1"/>
            <a:r>
              <a:rPr lang="en-US" dirty="0"/>
              <a:t>The traditional authorization model used in IAM is called role-based access control (RBAC).</a:t>
            </a:r>
          </a:p>
          <a:p>
            <a:pPr lvl="1"/>
            <a:r>
              <a:rPr lang="en-US" dirty="0"/>
              <a:t>RBAC defines permissions based on a person's job function, known outside of AWS as a role.</a:t>
            </a:r>
          </a:p>
          <a:p>
            <a:pPr lvl="1"/>
            <a:r>
              <a:rPr lang="en-US" dirty="0"/>
              <a:t>Within AWS a role usually refers to an IAM role, which is an identity in IAM that you can assume.</a:t>
            </a:r>
          </a:p>
          <a:p>
            <a:pPr lvl="1"/>
            <a:r>
              <a:rPr lang="en-US" dirty="0"/>
              <a:t>IAM does include managed policies for job functions that align permissions to a job function in an RBAC model.</a:t>
            </a:r>
          </a:p>
          <a:p>
            <a:pPr lvl="1"/>
            <a:r>
              <a:rPr lang="en-US" dirty="0"/>
              <a:t>In IAM, you implement RBAC by creating different policies for different job functions. You then attach the policies to identities (IAM users, groups of users, or IAM roles).</a:t>
            </a:r>
          </a:p>
          <a:p>
            <a:pPr lvl="1"/>
            <a:r>
              <a:rPr lang="en-US" dirty="0"/>
              <a:t>As a best practice, you grant the minimum permissions necessary for the job function. </a:t>
            </a:r>
          </a:p>
          <a:p>
            <a:pPr lvl="2"/>
            <a:r>
              <a:rPr lang="en-US" dirty="0"/>
              <a:t>This is known as granting least privilege!</a:t>
            </a:r>
          </a:p>
          <a:p>
            <a:pPr lvl="2"/>
            <a:r>
              <a:rPr lang="en-US" dirty="0"/>
              <a:t>Do this by listing the specific resources that the job function can access. </a:t>
            </a:r>
          </a:p>
          <a:p>
            <a:pPr lvl="1"/>
            <a:r>
              <a:rPr lang="en-US" dirty="0"/>
              <a:t>The disadvantage to using the traditional RBAC model is that when employees add </a:t>
            </a:r>
            <a:br>
              <a:rPr lang="en-US" dirty="0"/>
            </a:br>
            <a:r>
              <a:rPr lang="en-US" dirty="0"/>
              <a:t>new resources, you must update policies to allow access to those resources.</a:t>
            </a:r>
          </a:p>
        </p:txBody>
      </p:sp>
      <p:pic>
        <p:nvPicPr>
          <p:cNvPr id="5" name="Picture 2" descr="AWS IAM Exploitation - Security Risk Advisors">
            <a:extLst>
              <a:ext uri="{FF2B5EF4-FFF2-40B4-BE49-F238E27FC236}">
                <a16:creationId xmlns:a16="http://schemas.microsoft.com/office/drawing/2014/main" id="{932BFBCF-BA43-0088-CE87-48E92E3158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5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pic>
        <p:nvPicPr>
          <p:cNvPr id="2050" name="Picture 2" descr="IAM Identities Basics and Best Practices">
            <a:extLst>
              <a:ext uri="{FF2B5EF4-FFF2-40B4-BE49-F238E27FC236}">
                <a16:creationId xmlns:a16="http://schemas.microsoft.com/office/drawing/2014/main" id="{A788BA40-E4B2-54BB-936A-088E8299E8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817653"/>
            <a:ext cx="7888240" cy="41598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AWS IAM Exploitation - Security Risk Advisors">
            <a:extLst>
              <a:ext uri="{FF2B5EF4-FFF2-40B4-BE49-F238E27FC236}">
                <a16:creationId xmlns:a16="http://schemas.microsoft.com/office/drawing/2014/main" id="{37E521A9-9F2F-77BE-7513-D260525FFC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6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6512-6584-4B49-B262-DA6AC1675475}"/>
              </a:ext>
            </a:extLst>
          </p:cNvPr>
          <p:cNvSpPr>
            <a:spLocks noGrp="1"/>
          </p:cNvSpPr>
          <p:nvPr>
            <p:ph type="title"/>
          </p:nvPr>
        </p:nvSpPr>
        <p:spPr/>
        <p:txBody>
          <a:bodyPr/>
          <a:lstStyle/>
          <a:p>
            <a:r>
              <a:rPr lang="en-US" dirty="0"/>
              <a:t>Cloud Computing</a:t>
            </a:r>
          </a:p>
        </p:txBody>
      </p:sp>
      <p:sp>
        <p:nvSpPr>
          <p:cNvPr id="3" name="Content Placeholder 2">
            <a:extLst>
              <a:ext uri="{FF2B5EF4-FFF2-40B4-BE49-F238E27FC236}">
                <a16:creationId xmlns:a16="http://schemas.microsoft.com/office/drawing/2014/main" id="{34472136-DEEA-A542-976E-CFD72C9BE96E}"/>
              </a:ext>
            </a:extLst>
          </p:cNvPr>
          <p:cNvSpPr>
            <a:spLocks noGrp="1"/>
          </p:cNvSpPr>
          <p:nvPr>
            <p:ph idx="1"/>
          </p:nvPr>
        </p:nvSpPr>
        <p:spPr/>
        <p:txBody>
          <a:bodyPr/>
          <a:lstStyle/>
          <a:p>
            <a:r>
              <a:rPr lang="en-US" dirty="0"/>
              <a:t>Several key characteristics identify cloud computing:</a:t>
            </a:r>
          </a:p>
          <a:p>
            <a:pPr lvl="1"/>
            <a:r>
              <a:rPr lang="en-US" dirty="0"/>
              <a:t>Agility to move and adjust</a:t>
            </a:r>
          </a:p>
          <a:p>
            <a:pPr lvl="1"/>
            <a:r>
              <a:rPr lang="en-US" dirty="0"/>
              <a:t>Lower cost/barrier to entry</a:t>
            </a:r>
          </a:p>
          <a:p>
            <a:pPr lvl="1"/>
            <a:r>
              <a:rPr lang="en-US" dirty="0"/>
              <a:t>Reduction of maintenance and overhead costs</a:t>
            </a:r>
          </a:p>
          <a:p>
            <a:pPr lvl="1"/>
            <a:r>
              <a:rPr lang="en-US" dirty="0"/>
              <a:t>Reliability and scalability</a:t>
            </a:r>
          </a:p>
          <a:p>
            <a:pPr lvl="1"/>
            <a:r>
              <a:rPr lang="en-US" dirty="0"/>
              <a:t>Enhanced security</a:t>
            </a:r>
          </a:p>
          <a:p>
            <a:pPr lvl="1"/>
            <a:r>
              <a:rPr lang="en-US" dirty="0"/>
              <a:t>Advanced monitoring, logging, and statistics</a:t>
            </a:r>
          </a:p>
          <a:p>
            <a:r>
              <a:rPr lang="en-US" dirty="0"/>
              <a:t>Cloud computing can be on or off-premises</a:t>
            </a:r>
          </a:p>
          <a:p>
            <a:pPr lvl="1"/>
            <a:r>
              <a:rPr lang="en-US" dirty="0"/>
              <a:t>On-</a:t>
            </a:r>
            <a:r>
              <a:rPr lang="en-US" dirty="0" err="1"/>
              <a:t>prem</a:t>
            </a:r>
            <a:r>
              <a:rPr lang="en-US" dirty="0"/>
              <a:t>: A cloud-like environment in your data center</a:t>
            </a:r>
          </a:p>
          <a:p>
            <a:pPr lvl="1"/>
            <a:r>
              <a:rPr lang="en-US" dirty="0"/>
              <a:t>Off-</a:t>
            </a:r>
            <a:r>
              <a:rPr lang="en-US" dirty="0" err="1"/>
              <a:t>prem</a:t>
            </a:r>
            <a:r>
              <a:rPr lang="en-US" dirty="0"/>
              <a:t>: A cloud-like environment on the internet</a:t>
            </a:r>
          </a:p>
          <a:p>
            <a:r>
              <a:rPr lang="en-US" dirty="0"/>
              <a:t>Flexibility is key!</a:t>
            </a:r>
          </a:p>
          <a:p>
            <a:pPr lvl="1"/>
            <a:endParaRPr lang="en-US" dirty="0"/>
          </a:p>
        </p:txBody>
      </p:sp>
      <p:pic>
        <p:nvPicPr>
          <p:cNvPr id="5" name="Picture 4">
            <a:extLst>
              <a:ext uri="{FF2B5EF4-FFF2-40B4-BE49-F238E27FC236}">
                <a16:creationId xmlns:a16="http://schemas.microsoft.com/office/drawing/2014/main" id="{DCBA856D-369F-5B46-B8E2-901DD5A57BF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53423" y="2981051"/>
            <a:ext cx="4401879" cy="3122037"/>
          </a:xfrm>
          <a:prstGeom prst="rect">
            <a:avLst/>
          </a:prstGeom>
          <a:ln>
            <a:solidFill>
              <a:schemeClr val="tx1"/>
            </a:solidFill>
          </a:ln>
        </p:spPr>
      </p:pic>
      <p:sp>
        <p:nvSpPr>
          <p:cNvPr id="6" name="Rectangle 5">
            <a:extLst>
              <a:ext uri="{FF2B5EF4-FFF2-40B4-BE49-F238E27FC236}">
                <a16:creationId xmlns:a16="http://schemas.microsoft.com/office/drawing/2014/main" id="{3F2976B5-1A37-CF4A-A7D1-54B5F0F888F4}"/>
              </a:ext>
            </a:extLst>
          </p:cNvPr>
          <p:cNvSpPr/>
          <p:nvPr/>
        </p:nvSpPr>
        <p:spPr>
          <a:xfrm rot="263161">
            <a:off x="8565891" y="1918570"/>
            <a:ext cx="2449439" cy="954107"/>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Someone else’s datacenter!</a:t>
            </a:r>
          </a:p>
        </p:txBody>
      </p:sp>
    </p:spTree>
    <p:extLst>
      <p:ext uri="{BB962C8B-B14F-4D97-AF65-F5344CB8AC3E}">
        <p14:creationId xmlns:p14="http://schemas.microsoft.com/office/powerpoint/2010/main" val="3881698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F5A0-155A-127F-4860-F4D80C3B757B}"/>
              </a:ext>
            </a:extLst>
          </p:cNvPr>
          <p:cNvSpPr>
            <a:spLocks noGrp="1"/>
          </p:cNvSpPr>
          <p:nvPr>
            <p:ph type="title"/>
          </p:nvPr>
        </p:nvSpPr>
        <p:spPr>
          <a:xfrm>
            <a:off x="1097280" y="286603"/>
            <a:ext cx="10934886" cy="1450757"/>
          </a:xfrm>
        </p:spPr>
        <p:txBody>
          <a:bodyPr/>
          <a:lstStyle/>
          <a:p>
            <a:r>
              <a:rPr lang="en-US" dirty="0"/>
              <a:t>AWS Identity &amp; Access Management (IAM)</a:t>
            </a:r>
          </a:p>
        </p:txBody>
      </p:sp>
      <p:pic>
        <p:nvPicPr>
          <p:cNvPr id="5" name="Picture 2" descr="AWS IAM Exploitation - Security Risk Advisors">
            <a:extLst>
              <a:ext uri="{FF2B5EF4-FFF2-40B4-BE49-F238E27FC236}">
                <a16:creationId xmlns:a16="http://schemas.microsoft.com/office/drawing/2014/main" id="{37E521A9-9F2F-77BE-7513-D260525FF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6" t="8972" r="33751" b="4791"/>
          <a:stretch/>
        </p:blipFill>
        <p:spPr bwMode="auto">
          <a:xfrm>
            <a:off x="10270273" y="4006179"/>
            <a:ext cx="1226634" cy="18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A7DD86-B172-F0E4-0EFF-C2D8226D8AF4}"/>
              </a:ext>
            </a:extLst>
          </p:cNvPr>
          <p:cNvSpPr>
            <a:spLocks noGrp="1"/>
          </p:cNvSpPr>
          <p:nvPr>
            <p:ph idx="1"/>
          </p:nvPr>
        </p:nvSpPr>
        <p:spPr/>
        <p:txBody>
          <a:bodyPr/>
          <a:lstStyle/>
          <a:p>
            <a:endParaRPr lang="en-US"/>
          </a:p>
        </p:txBody>
      </p:sp>
      <p:pic>
        <p:nvPicPr>
          <p:cNvPr id="9218" name="Picture 2" descr="aws iam in 30 seconds | /*code-comments*/">
            <a:extLst>
              <a:ext uri="{FF2B5EF4-FFF2-40B4-BE49-F238E27FC236}">
                <a16:creationId xmlns:a16="http://schemas.microsoft.com/office/drawing/2014/main" id="{8D33554D-F25A-42B8-DE4B-209F0EE75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4" t="19772" r="2500" b="2143"/>
          <a:stretch/>
        </p:blipFill>
        <p:spPr bwMode="auto">
          <a:xfrm>
            <a:off x="1097280" y="1773214"/>
            <a:ext cx="9006839" cy="4192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74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36AF-3F34-44B5-9865-A667CF56941A}"/>
              </a:ext>
            </a:extLst>
          </p:cNvPr>
          <p:cNvSpPr>
            <a:spLocks noGrp="1"/>
          </p:cNvSpPr>
          <p:nvPr>
            <p:ph type="title"/>
          </p:nvPr>
        </p:nvSpPr>
        <p:spPr/>
        <p:txBody>
          <a:bodyPr/>
          <a:lstStyle/>
          <a:p>
            <a:r>
              <a:rPr lang="en-US" dirty="0"/>
              <a:t>AWS Training &amp; Certification Events</a:t>
            </a:r>
          </a:p>
        </p:txBody>
      </p:sp>
      <p:sp>
        <p:nvSpPr>
          <p:cNvPr id="3" name="Content Placeholder 2">
            <a:extLst>
              <a:ext uri="{FF2B5EF4-FFF2-40B4-BE49-F238E27FC236}">
                <a16:creationId xmlns:a16="http://schemas.microsoft.com/office/drawing/2014/main" id="{36D5F8C3-E470-4C4F-95D1-9F3576D12312}"/>
              </a:ext>
            </a:extLst>
          </p:cNvPr>
          <p:cNvSpPr>
            <a:spLocks noGrp="1"/>
          </p:cNvSpPr>
          <p:nvPr>
            <p:ph idx="1"/>
          </p:nvPr>
        </p:nvSpPr>
        <p:spPr>
          <a:xfrm>
            <a:off x="1097279" y="1845733"/>
            <a:ext cx="10847673" cy="4506941"/>
          </a:xfrm>
        </p:spPr>
        <p:txBody>
          <a:bodyPr>
            <a:normAutofit/>
          </a:bodyPr>
          <a:lstStyle/>
          <a:p>
            <a:r>
              <a:rPr lang="en-US" dirty="0"/>
              <a:t>Entry level AWS Certification – AWS Certified Cloud Practitioner</a:t>
            </a:r>
          </a:p>
          <a:p>
            <a:r>
              <a:rPr lang="en-US" dirty="0"/>
              <a:t>Free training, live webinars, practice exams, more…</a:t>
            </a:r>
          </a:p>
          <a:p>
            <a:pPr lvl="1">
              <a:buFont typeface="Arial" panose="020B0604020202020204" pitchFamily="34" charset="0"/>
              <a:buChar char="•"/>
            </a:pPr>
            <a:r>
              <a:rPr lang="en-US" b="0" i="0" dirty="0">
                <a:solidFill>
                  <a:srgbClr val="333333"/>
                </a:solidFill>
                <a:effectLst/>
                <a:latin typeface="AmazonEmber"/>
              </a:rPr>
              <a:t>Define what the AWS Cloud is and the basic global infrastructure</a:t>
            </a:r>
          </a:p>
          <a:p>
            <a:pPr lvl="1">
              <a:buFont typeface="Arial" panose="020B0604020202020204" pitchFamily="34" charset="0"/>
              <a:buChar char="•"/>
            </a:pPr>
            <a:r>
              <a:rPr lang="en-US" b="0" i="0" dirty="0">
                <a:solidFill>
                  <a:srgbClr val="333333"/>
                </a:solidFill>
                <a:effectLst/>
                <a:latin typeface="AmazonEmber"/>
              </a:rPr>
              <a:t>Describe basic AWS Cloud architectural principles, Describe the AWS Cloud value proposition</a:t>
            </a:r>
          </a:p>
          <a:p>
            <a:pPr lvl="1">
              <a:buFont typeface="Arial" panose="020B0604020202020204" pitchFamily="34" charset="0"/>
              <a:buChar char="•"/>
            </a:pPr>
            <a:r>
              <a:rPr lang="en-US" b="0" i="0" dirty="0">
                <a:solidFill>
                  <a:srgbClr val="333333"/>
                </a:solidFill>
                <a:effectLst/>
                <a:latin typeface="AmazonEmber"/>
              </a:rPr>
              <a:t>Describe key services on the AWS platform and their common use cases (for example, compute and analytics)</a:t>
            </a:r>
          </a:p>
          <a:p>
            <a:pPr lvl="1">
              <a:buFont typeface="Arial" panose="020B0604020202020204" pitchFamily="34" charset="0"/>
              <a:buChar char="•"/>
            </a:pPr>
            <a:r>
              <a:rPr lang="en-US" b="0" i="0" dirty="0">
                <a:solidFill>
                  <a:srgbClr val="333333"/>
                </a:solidFill>
                <a:effectLst/>
                <a:latin typeface="AmazonEmber"/>
              </a:rPr>
              <a:t>Describe basic security and compliance aspects of the AWS platform and the shared security model</a:t>
            </a:r>
          </a:p>
          <a:p>
            <a:pPr lvl="1">
              <a:buFont typeface="Arial" panose="020B0604020202020204" pitchFamily="34" charset="0"/>
              <a:buChar char="•"/>
            </a:pPr>
            <a:r>
              <a:rPr lang="en-US" b="0" i="0" dirty="0">
                <a:solidFill>
                  <a:srgbClr val="333333"/>
                </a:solidFill>
                <a:effectLst/>
                <a:latin typeface="AmazonEmber"/>
              </a:rPr>
              <a:t>Define the billing, account management, and pricing models</a:t>
            </a:r>
          </a:p>
          <a:p>
            <a:pPr lvl="1">
              <a:buFont typeface="Arial" panose="020B0604020202020204" pitchFamily="34" charset="0"/>
              <a:buChar char="•"/>
            </a:pPr>
            <a:r>
              <a:rPr lang="en-US" b="0" i="0" dirty="0">
                <a:solidFill>
                  <a:srgbClr val="333333"/>
                </a:solidFill>
                <a:effectLst/>
                <a:latin typeface="AmazonEmber"/>
              </a:rPr>
              <a:t>Identify sources of documentation or technical assistance (for example, whitepapers or support tickets)</a:t>
            </a:r>
          </a:p>
          <a:p>
            <a:pPr lvl="1">
              <a:buFont typeface="Arial" panose="020B0604020202020204" pitchFamily="34" charset="0"/>
              <a:buChar char="•"/>
            </a:pPr>
            <a:r>
              <a:rPr lang="en-US" b="0" i="0" dirty="0">
                <a:solidFill>
                  <a:srgbClr val="333333"/>
                </a:solidFill>
                <a:effectLst/>
                <a:latin typeface="AmazonEmber"/>
              </a:rPr>
              <a:t>Describe basic/core characteristics of deploying and operating in the AWS Cloud</a:t>
            </a:r>
          </a:p>
          <a:p>
            <a:r>
              <a:rPr lang="en-US" dirty="0">
                <a:hlinkClick r:id="rId2"/>
              </a:rPr>
              <a:t>https://aws.amazon.com/certification/certified-cloud-practitioner</a:t>
            </a:r>
            <a:endParaRPr lang="en-US" dirty="0"/>
          </a:p>
          <a:p>
            <a:r>
              <a:rPr lang="en-US" dirty="0">
                <a:hlinkClick r:id="rId3"/>
              </a:rPr>
              <a:t>https://aws.amazon.com/training/events</a:t>
            </a:r>
            <a:endParaRPr lang="en-US" dirty="0"/>
          </a:p>
        </p:txBody>
      </p:sp>
      <p:pic>
        <p:nvPicPr>
          <p:cNvPr id="5" name="Picture 2" descr="Amazon Web Services (AWS) - Cloud Computing Services">
            <a:extLst>
              <a:ext uri="{FF2B5EF4-FFF2-40B4-BE49-F238E27FC236}">
                <a16:creationId xmlns:a16="http://schemas.microsoft.com/office/drawing/2014/main" id="{D8669DEC-0808-1CAE-8450-CC146E555C4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182" t="15347" r="22061" b="13610"/>
          <a:stretch/>
        </p:blipFill>
        <p:spPr bwMode="auto">
          <a:xfrm>
            <a:off x="10950497" y="5611371"/>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17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75A7-9F10-B04D-89D9-B3A0A369868A}"/>
              </a:ext>
            </a:extLst>
          </p:cNvPr>
          <p:cNvSpPr>
            <a:spLocks noGrp="1"/>
          </p:cNvSpPr>
          <p:nvPr>
            <p:ph type="title"/>
          </p:nvPr>
        </p:nvSpPr>
        <p:spPr/>
        <p:txBody>
          <a:bodyPr/>
          <a:lstStyle/>
          <a:p>
            <a:r>
              <a:rPr lang="en-US" dirty="0"/>
              <a:t>HW AWS</a:t>
            </a:r>
          </a:p>
        </p:txBody>
      </p:sp>
      <p:sp>
        <p:nvSpPr>
          <p:cNvPr id="3" name="Content Placeholder 2">
            <a:extLst>
              <a:ext uri="{FF2B5EF4-FFF2-40B4-BE49-F238E27FC236}">
                <a16:creationId xmlns:a16="http://schemas.microsoft.com/office/drawing/2014/main" id="{5C03946C-2D7B-C248-9DC9-F7417C7114C4}"/>
              </a:ext>
            </a:extLst>
          </p:cNvPr>
          <p:cNvSpPr>
            <a:spLocks noGrp="1"/>
          </p:cNvSpPr>
          <p:nvPr>
            <p:ph idx="1"/>
          </p:nvPr>
        </p:nvSpPr>
        <p:spPr>
          <a:xfrm>
            <a:off x="1097280" y="1845733"/>
            <a:ext cx="10058400" cy="4543777"/>
          </a:xfrm>
        </p:spPr>
        <p:txBody>
          <a:bodyPr>
            <a:normAutofit/>
          </a:bodyPr>
          <a:lstStyle/>
          <a:p>
            <a:r>
              <a:rPr lang="en-US" dirty="0"/>
              <a:t>50 Points – Bonus!</a:t>
            </a:r>
          </a:p>
          <a:p>
            <a:r>
              <a:rPr lang="en-US" dirty="0"/>
              <a:t>HW AWS – Cloud Build – Due December 5</a:t>
            </a:r>
            <a:r>
              <a:rPr lang="en-US" baseline="30000" dirty="0"/>
              <a:t>th</a:t>
            </a:r>
            <a:r>
              <a:rPr lang="en-US" dirty="0"/>
              <a:t>, 2025</a:t>
            </a:r>
          </a:p>
          <a:p>
            <a:pPr lvl="1"/>
            <a:r>
              <a:rPr lang="en-US" dirty="0"/>
              <a:t>Build an instance</a:t>
            </a:r>
          </a:p>
          <a:p>
            <a:pPr lvl="1"/>
            <a:r>
              <a:rPr lang="en-US" dirty="0"/>
              <a:t>Run Updates</a:t>
            </a:r>
          </a:p>
          <a:p>
            <a:pPr lvl="1"/>
            <a:r>
              <a:rPr lang="en-US" dirty="0"/>
              <a:t>Run check script from your EUP VM!</a:t>
            </a:r>
          </a:p>
          <a:p>
            <a:pPr lvl="1"/>
            <a:r>
              <a:rPr lang="en-US" dirty="0"/>
              <a:t>Documentation!</a:t>
            </a:r>
          </a:p>
          <a:p>
            <a:pPr lvl="1"/>
            <a:r>
              <a:rPr lang="en-US" dirty="0"/>
              <a:t>Did we just do this???</a:t>
            </a:r>
          </a:p>
        </p:txBody>
      </p:sp>
      <p:sp>
        <p:nvSpPr>
          <p:cNvPr id="5" name="Rectangle 4">
            <a:extLst>
              <a:ext uri="{FF2B5EF4-FFF2-40B4-BE49-F238E27FC236}">
                <a16:creationId xmlns:a16="http://schemas.microsoft.com/office/drawing/2014/main" id="{01766730-9075-438C-85A3-ABA11D59A4C9}"/>
              </a:ext>
            </a:extLst>
          </p:cNvPr>
          <p:cNvSpPr/>
          <p:nvPr/>
        </p:nvSpPr>
        <p:spPr>
          <a:xfrm rot="166623">
            <a:off x="9214158" y="1944839"/>
            <a:ext cx="215155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Bonus!</a:t>
            </a:r>
          </a:p>
        </p:txBody>
      </p:sp>
      <p:pic>
        <p:nvPicPr>
          <p:cNvPr id="6" name="Picture 2" descr="Amazon Web Services (AWS) - Cloud Computing Services">
            <a:extLst>
              <a:ext uri="{FF2B5EF4-FFF2-40B4-BE49-F238E27FC236}">
                <a16:creationId xmlns:a16="http://schemas.microsoft.com/office/drawing/2014/main" id="{25F64722-4716-ED2D-5D7F-3A28A2E2FC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10950497" y="5611371"/>
            <a:ext cx="804405" cy="528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35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 11-13, AWS</a:t>
            </a:r>
          </a:p>
        </p:txBody>
      </p:sp>
      <p:sp>
        <p:nvSpPr>
          <p:cNvPr id="3" name="Content Placeholder 2"/>
          <p:cNvSpPr>
            <a:spLocks noGrp="1"/>
          </p:cNvSpPr>
          <p:nvPr>
            <p:ph idx="1"/>
          </p:nvPr>
        </p:nvSpPr>
        <p:spPr>
          <a:xfrm>
            <a:off x="1097280" y="1845733"/>
            <a:ext cx="10554970" cy="4488391"/>
          </a:xfrm>
        </p:spPr>
        <p:txBody>
          <a:bodyPr>
            <a:normAutofit/>
          </a:bodyPr>
          <a:lstStyle/>
          <a:p>
            <a:r>
              <a:rPr lang="en-US" dirty="0"/>
              <a:t>Assignment 11 – 63 points – Due November 14</a:t>
            </a:r>
            <a:r>
              <a:rPr lang="en-US" baseline="30000" dirty="0"/>
              <a:t>th</a:t>
            </a:r>
            <a:r>
              <a:rPr lang="en-US" dirty="0"/>
              <a:t>, 2025</a:t>
            </a:r>
          </a:p>
          <a:p>
            <a:pPr lvl="1"/>
            <a:r>
              <a:rPr lang="en-US" dirty="0"/>
              <a:t>Survey and Questionnaire</a:t>
            </a:r>
          </a:p>
          <a:p>
            <a:pPr lvl="1"/>
            <a:r>
              <a:rPr lang="en-US" dirty="0">
                <a:hlinkClick r:id="rId2"/>
              </a:rPr>
              <a:t>https://jpatalon.cs.edinboro.edu/cmac3990/Assignment%2011.pdf</a:t>
            </a:r>
            <a:endParaRPr lang="en-US" dirty="0"/>
          </a:p>
          <a:p>
            <a:r>
              <a:rPr lang="en-US" dirty="0"/>
              <a:t>Assignment 12 – 72 points – Due November 21</a:t>
            </a:r>
            <a:r>
              <a:rPr lang="en-US" baseline="30000" dirty="0"/>
              <a:t>st</a:t>
            </a:r>
            <a:r>
              <a:rPr lang="en-US" dirty="0"/>
              <a:t>, 2025</a:t>
            </a:r>
          </a:p>
          <a:p>
            <a:pPr lvl="1"/>
            <a:r>
              <a:rPr lang="en-US" dirty="0"/>
              <a:t>Network updates, Switch to Docker-CE, OwnCloud vs. </a:t>
            </a:r>
            <a:r>
              <a:rPr lang="en-US" dirty="0" err="1"/>
              <a:t>NextCloud</a:t>
            </a:r>
            <a:r>
              <a:rPr lang="en-US" dirty="0"/>
              <a:t>, Disk updates</a:t>
            </a:r>
          </a:p>
          <a:p>
            <a:pPr lvl="1"/>
            <a:r>
              <a:rPr lang="en-US" dirty="0">
                <a:hlinkClick r:id="rId3"/>
              </a:rPr>
              <a:t>https://jpatalon.cs.edinboro.edu/cmac3990/Assignment%2012.pdf</a:t>
            </a:r>
            <a:endParaRPr lang="en-US" dirty="0"/>
          </a:p>
          <a:p>
            <a:r>
              <a:rPr lang="en-US" dirty="0"/>
              <a:t>Assignment 13 – 65 points – Due December 5</a:t>
            </a:r>
            <a:r>
              <a:rPr lang="en-US" baseline="30000" dirty="0"/>
              <a:t>th</a:t>
            </a:r>
            <a:r>
              <a:rPr lang="en-US" dirty="0"/>
              <a:t>, 2025</a:t>
            </a:r>
          </a:p>
          <a:p>
            <a:pPr lvl="1"/>
            <a:r>
              <a:rPr lang="en-US" dirty="0"/>
              <a:t>Final additional/related tasks – good for review…</a:t>
            </a:r>
          </a:p>
          <a:p>
            <a:pPr lvl="1"/>
            <a:r>
              <a:rPr lang="en-US" dirty="0">
                <a:hlinkClick r:id="rId4"/>
              </a:rPr>
              <a:t>https://jpatalon.cs.edinboro.edu/cmac3990/Assignment%2013.pdf</a:t>
            </a:r>
            <a:endParaRPr lang="en-US" dirty="0"/>
          </a:p>
          <a:p>
            <a:r>
              <a:rPr lang="en-US" dirty="0"/>
              <a:t>Assignment AWS – 50 points bonus – Due December 5</a:t>
            </a:r>
            <a:r>
              <a:rPr lang="en-US" baseline="30000" dirty="0"/>
              <a:t>th</a:t>
            </a:r>
            <a:r>
              <a:rPr lang="en-US" dirty="0"/>
              <a:t>, 2025</a:t>
            </a:r>
          </a:p>
          <a:p>
            <a:pPr lvl="1"/>
            <a:r>
              <a:rPr lang="en-US" dirty="0"/>
              <a:t>AWS CLI deployment</a:t>
            </a:r>
          </a:p>
          <a:p>
            <a:pPr lvl="1"/>
            <a:r>
              <a:rPr lang="en-US" dirty="0">
                <a:hlinkClick r:id="rId5"/>
              </a:rPr>
              <a:t>https://jpatalon.cs.edinboro.edu/cmac3990/Assignment%20AWS.pdf</a:t>
            </a:r>
            <a:endParaRPr lang="en-US" dirty="0"/>
          </a:p>
        </p:txBody>
      </p:sp>
      <p:pic>
        <p:nvPicPr>
          <p:cNvPr id="1026" name="Picture 2" descr="https://d30y9cdsu7xlg0.cloudfront.net/png/51139-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375" y="3058053"/>
            <a:ext cx="2936875" cy="293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3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75878"/>
            <a:ext cx="10058400" cy="4587984"/>
          </a:xfrm>
        </p:spPr>
        <p:txBody>
          <a:bodyPr>
            <a:normAutofit lnSpcReduction="10000"/>
          </a:bodyPr>
          <a:lstStyle/>
          <a:p>
            <a:r>
              <a:rPr lang="en-US" dirty="0"/>
              <a:t>VM Info:</a:t>
            </a:r>
          </a:p>
          <a:p>
            <a:pPr lvl="1"/>
            <a:r>
              <a:rPr lang="en-US" dirty="0"/>
              <a:t>IP Address: 147.64.243.1##/23 (01-20) – bond0</a:t>
            </a:r>
          </a:p>
          <a:p>
            <a:pPr lvl="1"/>
            <a:r>
              <a:rPr lang="en-US" dirty="0"/>
              <a:t>Hostname: cmac3990-1##.cs.edinboro.edu (01-20)</a:t>
            </a:r>
          </a:p>
          <a:p>
            <a:pPr lvl="1"/>
            <a:r>
              <a:rPr lang="en-US" dirty="0"/>
              <a:t>Alias: 41##.megastuff.biz (01-20)</a:t>
            </a:r>
          </a:p>
          <a:p>
            <a:pPr lvl="1"/>
            <a:r>
              <a:rPr lang="en-US" dirty="0"/>
              <a:t>Samba: </a:t>
            </a:r>
            <a:r>
              <a:rPr lang="en-US" dirty="0">
                <a:cs typeface="Courier New" panose="02070309020205020404" pitchFamily="49" charset="0"/>
              </a:rPr>
              <a:t>\\147.64.243.1##\ (</a:t>
            </a:r>
            <a:r>
              <a:rPr lang="en-US" dirty="0"/>
              <a:t>01-20</a:t>
            </a:r>
            <a:r>
              <a:rPr lang="en-US" dirty="0">
                <a:cs typeface="Courier New" panose="02070309020205020404" pitchFamily="49" charset="0"/>
              </a:rPr>
              <a:t>)</a:t>
            </a:r>
          </a:p>
          <a:p>
            <a:pPr lvl="1"/>
            <a:r>
              <a:rPr lang="en-US" dirty="0">
                <a:cs typeface="Courier New" panose="02070309020205020404" pitchFamily="49" charset="0"/>
              </a:rPr>
              <a:t>Interfaces:</a:t>
            </a:r>
          </a:p>
          <a:p>
            <a:pPr lvl="2"/>
            <a:r>
              <a:rPr lang="en-US" dirty="0">
                <a:cs typeface="Courier New" panose="02070309020205020404" pitchFamily="49" charset="0"/>
              </a:rPr>
              <a:t>Enp1s0, enp8s0, enp9s0, enp10s0, mybond0, mybond0.6, mybond0.110, mybond0.187</a:t>
            </a:r>
          </a:p>
          <a:p>
            <a:pPr lvl="1"/>
            <a:r>
              <a:rPr lang="en-US" dirty="0">
                <a:cs typeface="Courier New" panose="02070309020205020404" pitchFamily="49" charset="0"/>
              </a:rPr>
              <a:t>IP’s</a:t>
            </a:r>
          </a:p>
          <a:p>
            <a:pPr lvl="2"/>
            <a:r>
              <a:rPr lang="en-US" dirty="0">
                <a:cs typeface="Courier New" panose="02070309020205020404" pitchFamily="49" charset="0"/>
              </a:rPr>
              <a:t>mybond0 – 147.64.243.1## &amp; 147.64.243.150+##/23</a:t>
            </a:r>
          </a:p>
          <a:p>
            <a:pPr lvl="2"/>
            <a:r>
              <a:rPr lang="en-US" dirty="0">
                <a:cs typeface="Courier New" panose="02070309020205020404" pitchFamily="49" charset="0"/>
              </a:rPr>
              <a:t>mybond0.6 – fd06:1234:5678:beef:1##::1/64</a:t>
            </a:r>
          </a:p>
          <a:p>
            <a:pPr lvl="2"/>
            <a:r>
              <a:rPr lang="en-US" dirty="0">
                <a:cs typeface="Courier New" panose="02070309020205020404" pitchFamily="49" charset="0"/>
              </a:rPr>
              <a:t>mybond0.110 – 10.10.1##.1/16</a:t>
            </a:r>
          </a:p>
          <a:p>
            <a:pPr lvl="2"/>
            <a:r>
              <a:rPr lang="en-US" dirty="0">
                <a:cs typeface="Courier New" panose="02070309020205020404" pitchFamily="49" charset="0"/>
              </a:rPr>
              <a:t>mybond0.187 – 10.1.187.1##/22</a:t>
            </a:r>
          </a:p>
          <a:p>
            <a:pPr lvl="1"/>
            <a:r>
              <a:rPr lang="en-US" dirty="0">
                <a:solidFill>
                  <a:srgbClr val="FF0000"/>
                </a:solidFill>
                <a:cs typeface="Courier New" panose="02070309020205020404" pitchFamily="49" charset="0"/>
              </a:rPr>
              <a:t>Additional IP’s…</a:t>
            </a:r>
          </a:p>
          <a:p>
            <a:pPr lvl="2"/>
            <a:r>
              <a:rPr lang="en-US" dirty="0">
                <a:solidFill>
                  <a:srgbClr val="FF0000"/>
                </a:solidFill>
                <a:cs typeface="Courier New" panose="02070309020205020404" pitchFamily="49" charset="0"/>
              </a:rPr>
              <a:t>mybond1 – 192.168.1.1##/24 &amp; 192.168.1.2##/24 &amp; fd06:8765:4321:face:1##::1/64</a:t>
            </a:r>
          </a:p>
          <a:p>
            <a:pPr lvl="2"/>
            <a:r>
              <a:rPr lang="en-US" dirty="0">
                <a:solidFill>
                  <a:srgbClr val="FF0000"/>
                </a:solidFill>
                <a:cs typeface="Courier New" panose="02070309020205020404" pitchFamily="49" charset="0"/>
              </a:rPr>
              <a:t>mybond1.399 – 192.168.1##.25/19</a:t>
            </a:r>
          </a:p>
          <a:p>
            <a:pPr lvl="2"/>
            <a:r>
              <a:rPr lang="en-US" dirty="0">
                <a:solidFill>
                  <a:srgbClr val="FF0000"/>
                </a:solidFill>
                <a:cs typeface="Courier New" panose="02070309020205020404" pitchFamily="49" charset="0"/>
              </a:rPr>
              <a:t>mybond1.222 – 10.222.222.2##/22</a:t>
            </a:r>
          </a:p>
        </p:txBody>
      </p:sp>
      <p:pic>
        <p:nvPicPr>
          <p:cNvPr id="5" name="Picture 2" descr="Virtual Dedicated Server Graph">
            <a:extLst>
              <a:ext uri="{FF2B5EF4-FFF2-40B4-BE49-F238E27FC236}">
                <a16:creationId xmlns:a16="http://schemas.microsoft.com/office/drawing/2014/main" id="{6504B33A-7CEC-FD4E-A2AB-B59B891A7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445" y="3752491"/>
            <a:ext cx="2339115" cy="2383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18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45734"/>
            <a:ext cx="10058400" cy="4532764"/>
          </a:xfrm>
        </p:spPr>
        <p:txBody>
          <a:bodyPr>
            <a:normAutofit/>
          </a:bodyPr>
          <a:lstStyle/>
          <a:p>
            <a:r>
              <a:rPr lang="en-US" dirty="0"/>
              <a:t>IP Address: 147.64.243.1## (01-15)</a:t>
            </a:r>
          </a:p>
          <a:p>
            <a:r>
              <a:rPr lang="en-US" dirty="0"/>
              <a:t>Hostname: cmac3990-1##.cs.edinboro.edu (01-15)</a:t>
            </a:r>
          </a:p>
          <a:p>
            <a:r>
              <a:rPr lang="en-US" dirty="0"/>
              <a:t>Alias (01-15):</a:t>
            </a:r>
          </a:p>
          <a:p>
            <a:pPr lvl="1"/>
            <a:r>
              <a:rPr lang="en-US" dirty="0"/>
              <a:t>##.</a:t>
            </a:r>
            <a:r>
              <a:rPr lang="en-US" dirty="0" err="1"/>
              <a:t>megastuff.biz</a:t>
            </a:r>
            <a:endParaRPr lang="en-US" dirty="0"/>
          </a:p>
          <a:p>
            <a:pPr lvl="1"/>
            <a:r>
              <a:rPr lang="en-US" dirty="0"/>
              <a:t>1##.</a:t>
            </a:r>
            <a:r>
              <a:rPr lang="en-US" dirty="0" err="1"/>
              <a:t>megastuff.biz</a:t>
            </a:r>
            <a:endParaRPr lang="en-US" dirty="0"/>
          </a:p>
          <a:p>
            <a:pPr lvl="1"/>
            <a:r>
              <a:rPr lang="en-US" dirty="0"/>
              <a:t>41##.</a:t>
            </a:r>
            <a:r>
              <a:rPr lang="en-US" dirty="0" err="1"/>
              <a:t>megastuff.biz</a:t>
            </a:r>
            <a:r>
              <a:rPr lang="en-US" dirty="0"/>
              <a:t> (subdomain)</a:t>
            </a:r>
          </a:p>
          <a:p>
            <a:pPr lvl="2"/>
            <a:r>
              <a:rPr lang="en-US" dirty="0"/>
              <a:t>SOA, NS, A, MX</a:t>
            </a:r>
          </a:p>
          <a:p>
            <a:pPr lvl="2"/>
            <a:r>
              <a:rPr lang="en-US" dirty="0"/>
              <a:t>www, ipv6, newprivate1, private2, midterm1-4?</a:t>
            </a:r>
          </a:p>
          <a:p>
            <a:pPr lvl="1"/>
            <a:r>
              <a:rPr lang="en-US" dirty="0"/>
              <a:t>Nextcloud.1##.megastuff.biz</a:t>
            </a:r>
          </a:p>
          <a:p>
            <a:pPr lvl="1"/>
            <a:r>
              <a:rPr lang="en-US" dirty="0"/>
              <a:t>Owncloud.1##.megastuff.biz</a:t>
            </a:r>
          </a:p>
        </p:txBody>
      </p:sp>
      <p:pic>
        <p:nvPicPr>
          <p:cNvPr id="4" name="Picture 2" descr="Virtual Dedicated Server Graph">
            <a:extLst>
              <a:ext uri="{FF2B5EF4-FFF2-40B4-BE49-F238E27FC236}">
                <a16:creationId xmlns:a16="http://schemas.microsoft.com/office/drawing/2014/main" id="{590F3A03-348A-B4A0-1B94-669D5BAAC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445" y="3752491"/>
            <a:ext cx="2339115" cy="2383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98826C4-F82B-173F-B45E-AE02ACF757D0}"/>
              </a:ext>
            </a:extLst>
          </p:cNvPr>
          <p:cNvSpPr/>
          <p:nvPr/>
        </p:nvSpPr>
        <p:spPr>
          <a:xfrm>
            <a:off x="4919957" y="3752491"/>
            <a:ext cx="4191674"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We didn’t really use these aliases</a:t>
            </a:r>
          </a:p>
        </p:txBody>
      </p:sp>
    </p:spTree>
    <p:extLst>
      <p:ext uri="{BB962C8B-B14F-4D97-AF65-F5344CB8AC3E}">
        <p14:creationId xmlns:p14="http://schemas.microsoft.com/office/powerpoint/2010/main" val="1582213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Commands</a:t>
            </a:r>
          </a:p>
        </p:txBody>
      </p:sp>
      <p:sp>
        <p:nvSpPr>
          <p:cNvPr id="4" name="Content Placeholder 3"/>
          <p:cNvSpPr>
            <a:spLocks noGrp="1"/>
          </p:cNvSpPr>
          <p:nvPr>
            <p:ph sz="half" idx="1"/>
          </p:nvPr>
        </p:nvSpPr>
        <p:spPr>
          <a:xfrm>
            <a:off x="1097277" y="1853135"/>
            <a:ext cx="2322197" cy="4355041"/>
          </a:xfrm>
        </p:spPr>
        <p:txBody>
          <a:bodyPr>
            <a:normAutofit/>
          </a:bodyPr>
          <a:lstStyle/>
          <a:p>
            <a:r>
              <a:rPr lang="en-US" dirty="0" err="1"/>
              <a:t>aws</a:t>
            </a:r>
            <a:endParaRPr lang="en-US" dirty="0"/>
          </a:p>
        </p:txBody>
      </p:sp>
      <p:pic>
        <p:nvPicPr>
          <p:cNvPr id="7" name="Picture 6"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730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9" name="Content Placeholder 2"/>
          <p:cNvSpPr>
            <a:spLocks noGrp="1"/>
          </p:cNvSpPr>
          <p:nvPr>
            <p:ph sz="half" idx="2"/>
          </p:nvPr>
        </p:nvSpPr>
        <p:spPr>
          <a:xfrm>
            <a:off x="7594502" y="1942592"/>
            <a:ext cx="3561178" cy="4330126"/>
          </a:xfrm>
        </p:spPr>
        <p:txBody>
          <a:bodyPr>
            <a:normAutofit lnSpcReduction="10000"/>
          </a:bodyPr>
          <a:lstStyle/>
          <a:p>
            <a:r>
              <a:rPr lang="en-US" dirty="0"/>
              <a:t>Cloud</a:t>
            </a:r>
          </a:p>
          <a:p>
            <a:r>
              <a:rPr lang="en-US" dirty="0"/>
              <a:t>AWS</a:t>
            </a:r>
          </a:p>
          <a:p>
            <a:r>
              <a:rPr lang="en-US" dirty="0"/>
              <a:t>EC2</a:t>
            </a:r>
          </a:p>
          <a:p>
            <a:r>
              <a:rPr lang="en-US" dirty="0"/>
              <a:t>Security Groups</a:t>
            </a:r>
          </a:p>
          <a:p>
            <a:r>
              <a:rPr lang="en-US" dirty="0"/>
              <a:t>Elastic Load Balancer</a:t>
            </a:r>
          </a:p>
          <a:p>
            <a:r>
              <a:rPr lang="en-US" dirty="0"/>
              <a:t>Auto Scaling Groups</a:t>
            </a:r>
          </a:p>
          <a:p>
            <a:r>
              <a:rPr lang="en-US" dirty="0"/>
              <a:t>Scaling Policies</a:t>
            </a:r>
          </a:p>
          <a:p>
            <a:r>
              <a:rPr lang="en-US" dirty="0"/>
              <a:t>Launch Templates</a:t>
            </a:r>
          </a:p>
          <a:p>
            <a:r>
              <a:rPr lang="en-US" dirty="0"/>
              <a:t>Target Groups</a:t>
            </a:r>
          </a:p>
          <a:p>
            <a:r>
              <a:rPr lang="en-US" dirty="0"/>
              <a:t>Keys</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88" y="2321717"/>
            <a:ext cx="2933700" cy="3571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13859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a:xfrm>
            <a:off x="1097280" y="1845733"/>
            <a:ext cx="10058400" cy="4734361"/>
          </a:xfrm>
        </p:spPr>
        <p:txBody>
          <a:bodyPr>
            <a:normAutofit/>
          </a:bodyPr>
          <a:lstStyle/>
          <a:p>
            <a:r>
              <a:rPr lang="en-US" dirty="0"/>
              <a:t>“</a:t>
            </a:r>
            <a:r>
              <a:rPr lang="en-US" i="1" dirty="0"/>
              <a:t>They who can give up essential liberty to obtain a little temporary safety deserve neither liberty nor safety</a:t>
            </a:r>
            <a:r>
              <a:rPr lang="en-US" dirty="0"/>
              <a:t>.” –Benjamin Franklin</a:t>
            </a:r>
          </a:p>
          <a:p>
            <a:r>
              <a:rPr lang="en-US" dirty="0"/>
              <a:t>Textbook:</a:t>
            </a:r>
          </a:p>
          <a:p>
            <a:pPr lvl="1"/>
            <a:r>
              <a:rPr lang="en-US" dirty="0"/>
              <a:t>Chapters 17-19: SSO, E-Mail, Web hosting</a:t>
            </a:r>
          </a:p>
          <a:p>
            <a:r>
              <a:rPr lang="en-US" dirty="0"/>
              <a:t>Next week topics</a:t>
            </a:r>
          </a:p>
          <a:p>
            <a:pPr lvl="1"/>
            <a:r>
              <a:rPr lang="en-US" dirty="0"/>
              <a:t>More Cloud</a:t>
            </a:r>
          </a:p>
          <a:p>
            <a:r>
              <a:rPr lang="en-US" dirty="0"/>
              <a:t>Continuing work with VM’s</a:t>
            </a:r>
          </a:p>
        </p:txBody>
      </p:sp>
      <p:pic>
        <p:nvPicPr>
          <p:cNvPr id="2050" name="Picture 2" descr="http://cjfigureworks.com/wp-content/uploads/2013/12/Steps2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747" y="3663375"/>
            <a:ext cx="3048000" cy="2238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4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E896-C04B-2BCA-BDA3-64A6AD514026}"/>
              </a:ext>
            </a:extLst>
          </p:cNvPr>
          <p:cNvSpPr>
            <a:spLocks noGrp="1"/>
          </p:cNvSpPr>
          <p:nvPr>
            <p:ph type="title"/>
          </p:nvPr>
        </p:nvSpPr>
        <p:spPr/>
        <p:txBody>
          <a:bodyPr/>
          <a:lstStyle/>
          <a:p>
            <a:r>
              <a:rPr lang="en-US" dirty="0"/>
              <a:t>Pizza as a Service</a:t>
            </a:r>
          </a:p>
        </p:txBody>
      </p:sp>
      <p:pic>
        <p:nvPicPr>
          <p:cNvPr id="1028" name="Picture 4">
            <a:extLst>
              <a:ext uri="{FF2B5EF4-FFF2-40B4-BE49-F238E27FC236}">
                <a16:creationId xmlns:a16="http://schemas.microsoft.com/office/drawing/2014/main" id="{983D37B8-67AF-1F0E-6FE3-755F2D6CB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873" y="1845734"/>
            <a:ext cx="8014253" cy="44203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57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60FE-FD08-4446-9935-AB500D5DA341}"/>
              </a:ext>
            </a:extLst>
          </p:cNvPr>
          <p:cNvSpPr>
            <a:spLocks noGrp="1"/>
          </p:cNvSpPr>
          <p:nvPr>
            <p:ph type="title"/>
          </p:nvPr>
        </p:nvSpPr>
        <p:spPr/>
        <p:txBody>
          <a:bodyPr/>
          <a:lstStyle/>
          <a:p>
            <a:r>
              <a:rPr lang="en-US" dirty="0"/>
              <a:t>X as a Service (</a:t>
            </a:r>
            <a:r>
              <a:rPr lang="en-US" dirty="0" err="1"/>
              <a:t>XaaS</a:t>
            </a:r>
            <a:r>
              <a:rPr lang="en-US" dirty="0"/>
              <a:t>)</a:t>
            </a:r>
          </a:p>
        </p:txBody>
      </p:sp>
      <p:pic>
        <p:nvPicPr>
          <p:cNvPr id="4" name="Picture 2" descr="https://www.ispsystem.ru/sites/all/themes/ispsystem/images/news/2018/10/xaas/xaas-eng.png">
            <a:extLst>
              <a:ext uri="{FF2B5EF4-FFF2-40B4-BE49-F238E27FC236}">
                <a16:creationId xmlns:a16="http://schemas.microsoft.com/office/drawing/2014/main" id="{30F5D3C4-64A1-314C-8665-4F34942C0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339" y="1819869"/>
            <a:ext cx="7716719" cy="44864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2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60D9-544F-F94D-A3D1-1D1B4C0F71F9}"/>
              </a:ext>
            </a:extLst>
          </p:cNvPr>
          <p:cNvSpPr>
            <a:spLocks noGrp="1"/>
          </p:cNvSpPr>
          <p:nvPr>
            <p:ph type="title"/>
          </p:nvPr>
        </p:nvSpPr>
        <p:spPr/>
        <p:txBody>
          <a:bodyPr/>
          <a:lstStyle/>
          <a:p>
            <a:r>
              <a:rPr lang="en-US" dirty="0"/>
              <a:t>Compute</a:t>
            </a:r>
          </a:p>
        </p:txBody>
      </p:sp>
      <p:sp>
        <p:nvSpPr>
          <p:cNvPr id="3" name="Content Placeholder 2">
            <a:extLst>
              <a:ext uri="{FF2B5EF4-FFF2-40B4-BE49-F238E27FC236}">
                <a16:creationId xmlns:a16="http://schemas.microsoft.com/office/drawing/2014/main" id="{A488170B-064A-9D46-B386-EC28B487E3C3}"/>
              </a:ext>
            </a:extLst>
          </p:cNvPr>
          <p:cNvSpPr>
            <a:spLocks noGrp="1"/>
          </p:cNvSpPr>
          <p:nvPr>
            <p:ph sz="half" idx="1"/>
          </p:nvPr>
        </p:nvSpPr>
        <p:spPr/>
        <p:txBody>
          <a:bodyPr/>
          <a:lstStyle/>
          <a:p>
            <a:r>
              <a:rPr lang="en-US" dirty="0"/>
              <a:t>Brains and processing power</a:t>
            </a:r>
          </a:p>
          <a:p>
            <a:r>
              <a:rPr lang="en-US" dirty="0"/>
              <a:t>CPU/RAM</a:t>
            </a:r>
          </a:p>
          <a:p>
            <a:r>
              <a:rPr lang="en-US" dirty="0"/>
              <a:t>Server in a data center</a:t>
            </a:r>
          </a:p>
          <a:p>
            <a:r>
              <a:rPr lang="en-US" dirty="0"/>
              <a:t>Full VM (or physical machine) dedicated to you</a:t>
            </a:r>
          </a:p>
          <a:p>
            <a:pPr lvl="1"/>
            <a:r>
              <a:rPr lang="en-US" dirty="0"/>
              <a:t>Tons of different sizes and shapes</a:t>
            </a:r>
          </a:p>
          <a:p>
            <a:pPr lvl="1"/>
            <a:r>
              <a:rPr lang="en-US" dirty="0"/>
              <a:t>Optimize for your workload</a:t>
            </a:r>
          </a:p>
          <a:p>
            <a:r>
              <a:rPr lang="en-US" dirty="0"/>
              <a:t>Temporary code execution on a </a:t>
            </a:r>
            <a:br>
              <a:rPr lang="en-US" dirty="0"/>
            </a:br>
            <a:r>
              <a:rPr lang="en-US" dirty="0"/>
              <a:t>non-dedicated machine</a:t>
            </a:r>
          </a:p>
          <a:p>
            <a:pPr lvl="1"/>
            <a:r>
              <a:rPr lang="en-US" dirty="0"/>
              <a:t>Serverless Computing</a:t>
            </a:r>
          </a:p>
          <a:p>
            <a:endParaRPr lang="en-US" dirty="0"/>
          </a:p>
        </p:txBody>
      </p:sp>
      <p:sp>
        <p:nvSpPr>
          <p:cNvPr id="4" name="Content Placeholder 3">
            <a:extLst>
              <a:ext uri="{FF2B5EF4-FFF2-40B4-BE49-F238E27FC236}">
                <a16:creationId xmlns:a16="http://schemas.microsoft.com/office/drawing/2014/main" id="{D89E28D4-E896-B74F-AF32-CDDE99D65E2C}"/>
              </a:ext>
            </a:extLst>
          </p:cNvPr>
          <p:cNvSpPr>
            <a:spLocks noGrp="1"/>
          </p:cNvSpPr>
          <p:nvPr>
            <p:ph sz="half" idx="2"/>
          </p:nvPr>
        </p:nvSpPr>
        <p:spPr>
          <a:xfrm>
            <a:off x="6598508" y="1845735"/>
            <a:ext cx="4557172" cy="4023360"/>
          </a:xfrm>
        </p:spPr>
        <p:txBody>
          <a:bodyPr/>
          <a:lstStyle/>
          <a:p>
            <a:r>
              <a:rPr lang="en-US" dirty="0"/>
              <a:t>EC2 – Elastic Compute Cloud</a:t>
            </a:r>
          </a:p>
          <a:p>
            <a:r>
              <a:rPr lang="en-US" dirty="0"/>
              <a:t>ECS – Elastic Container Service</a:t>
            </a:r>
          </a:p>
          <a:p>
            <a:r>
              <a:rPr lang="en-US" dirty="0"/>
              <a:t>ECR – Elastic Container Registry</a:t>
            </a:r>
          </a:p>
          <a:p>
            <a:r>
              <a:rPr lang="en-US" dirty="0"/>
              <a:t>EKS – Elastic Kubernetes Service</a:t>
            </a:r>
          </a:p>
          <a:p>
            <a:r>
              <a:rPr lang="en-US" dirty="0"/>
              <a:t>AWS Elastic Beanstalk</a:t>
            </a:r>
          </a:p>
          <a:p>
            <a:r>
              <a:rPr lang="en-US" dirty="0"/>
              <a:t>AWS Lambda</a:t>
            </a:r>
          </a:p>
          <a:p>
            <a:r>
              <a:rPr lang="en-US" dirty="0"/>
              <a:t>AWS Batch</a:t>
            </a:r>
          </a:p>
          <a:p>
            <a:r>
              <a:rPr lang="en-US" b="1" u="sng" dirty="0"/>
              <a:t>AWS </a:t>
            </a:r>
            <a:r>
              <a:rPr lang="en-US" b="1" u="sng" dirty="0" err="1"/>
              <a:t>Lightsail</a:t>
            </a:r>
            <a:endParaRPr lang="en-US" b="1" u="sng" dirty="0"/>
          </a:p>
        </p:txBody>
      </p:sp>
      <p:pic>
        <p:nvPicPr>
          <p:cNvPr id="5" name="Picture 2" descr="Amazon Web Services (AWS) - Cloud Computing Services">
            <a:extLst>
              <a:ext uri="{FF2B5EF4-FFF2-40B4-BE49-F238E27FC236}">
                <a16:creationId xmlns:a16="http://schemas.microsoft.com/office/drawing/2014/main" id="{2D2ED4CE-448D-7246-9A5E-006C92A7E97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2" t="15347" r="22061" b="13610"/>
          <a:stretch/>
        </p:blipFill>
        <p:spPr bwMode="auto">
          <a:xfrm>
            <a:off x="9625914" y="4515840"/>
            <a:ext cx="2224215" cy="14616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32838"/>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{2C8FC442-CA50-DF48-AA74-B02A9DEA0B70}tf16401378</Template>
  <TotalTime>0</TotalTime>
  <Words>6791</Words>
  <Application>Microsoft Office PowerPoint</Application>
  <PresentationFormat>Widescreen</PresentationFormat>
  <Paragraphs>687</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Amazon Ember</vt:lpstr>
      <vt:lpstr>AmazonEmber</vt:lpstr>
      <vt:lpstr>Arial</vt:lpstr>
      <vt:lpstr>Calibri</vt:lpstr>
      <vt:lpstr>Calibri Light</vt:lpstr>
      <vt:lpstr>Courier New</vt:lpstr>
      <vt:lpstr>Wingdings</vt:lpstr>
      <vt:lpstr>Retrospect</vt:lpstr>
      <vt:lpstr>CMAC 3990.200 Systems Administration and Operations</vt:lpstr>
      <vt:lpstr>Objectives</vt:lpstr>
      <vt:lpstr>Weekly Info</vt:lpstr>
      <vt:lpstr>Cloud Computing</vt:lpstr>
      <vt:lpstr>Cloud Computing</vt:lpstr>
      <vt:lpstr>Cloud Computing</vt:lpstr>
      <vt:lpstr>Pizza as a Service</vt:lpstr>
      <vt:lpstr>X as a Service (XaaS)</vt:lpstr>
      <vt:lpstr>Compute</vt:lpstr>
      <vt:lpstr>Elastic Compute Cloud (EC2)</vt:lpstr>
      <vt:lpstr>Elastic Compute Cloud (EC2)</vt:lpstr>
      <vt:lpstr>Amazon Web Services - AWS</vt:lpstr>
      <vt:lpstr>Amazon Web Services</vt:lpstr>
      <vt:lpstr>Elastic Load Balancer</vt:lpstr>
      <vt:lpstr>Elastic Load Balancer</vt:lpstr>
      <vt:lpstr>Elastic Load Balancer</vt:lpstr>
      <vt:lpstr>Elastic Load Balancer</vt:lpstr>
      <vt:lpstr>Elastic Load Balancer</vt:lpstr>
      <vt:lpstr>Multi-Region HA Environment</vt:lpstr>
      <vt:lpstr>Launch an EC2 Instance</vt:lpstr>
      <vt:lpstr>Launch an EC2 Instance</vt:lpstr>
      <vt:lpstr>Launch an EC2 Instance</vt:lpstr>
      <vt:lpstr>Launch an EC2 Instance</vt:lpstr>
      <vt:lpstr>Configure Security Groups</vt:lpstr>
      <vt:lpstr>Elastic Load Balancer</vt:lpstr>
      <vt:lpstr>Elastic Load Balancer</vt:lpstr>
      <vt:lpstr>Elastic Load Balancer</vt:lpstr>
      <vt:lpstr>Elastic Load Balancer</vt:lpstr>
      <vt:lpstr>Elastic Load Balancer</vt:lpstr>
      <vt:lpstr>Elastic Load Balancer</vt:lpstr>
      <vt:lpstr>Elastic Load Balancer</vt:lpstr>
      <vt:lpstr>Elastic Load Balancer</vt:lpstr>
      <vt:lpstr>Elastic Load Balancer</vt:lpstr>
      <vt:lpstr>Elastic Load Balancer</vt:lpstr>
      <vt:lpstr>Elastic Load Balancer</vt:lpstr>
      <vt:lpstr>Elastic Load Balancer</vt:lpstr>
      <vt:lpstr>Elastic Load Balancer</vt:lpstr>
      <vt:lpstr>AWS GUI Task - Windows</vt:lpstr>
      <vt:lpstr>AWS GUI Task - Windows</vt:lpstr>
      <vt:lpstr>AWS GUI Task – Linux</vt:lpstr>
      <vt:lpstr>AWS GUI Task – Linux</vt:lpstr>
      <vt:lpstr>AWS Tasks - Cleanup</vt:lpstr>
      <vt:lpstr>CMAC 3990.200 Systems Administration and Operations</vt:lpstr>
      <vt:lpstr>Amazon Web Services</vt:lpstr>
      <vt:lpstr>Intro to Amazon Web Services</vt:lpstr>
      <vt:lpstr>AWS CLI Task – Linux</vt:lpstr>
      <vt:lpstr>AWS CLI Task – Linux</vt:lpstr>
      <vt:lpstr>AWS CLI Task – Linux</vt:lpstr>
      <vt:lpstr>AWS CLI Task – Linux</vt:lpstr>
      <vt:lpstr>AWS CLI Task – Linux</vt:lpstr>
      <vt:lpstr>AWS CLI Task – Linux</vt:lpstr>
      <vt:lpstr>AWS Identity &amp; Access Management (IAM)</vt:lpstr>
      <vt:lpstr>AWS Identity &amp; Access Management (IAM)</vt:lpstr>
      <vt:lpstr>AWS Identity &amp; Access Management (IAM)</vt:lpstr>
      <vt:lpstr>AWS Identity &amp; Access Management (IAM)</vt:lpstr>
      <vt:lpstr>AWS Identity &amp; Access Management (IAM)</vt:lpstr>
      <vt:lpstr>AWS Identity &amp; Access Management (IAM)</vt:lpstr>
      <vt:lpstr>AWS Identity &amp; Access Management (IAM)</vt:lpstr>
      <vt:lpstr>AWS Identity &amp; Access Management (IAM)</vt:lpstr>
      <vt:lpstr>AWS Identity &amp; Access Management (IAM)</vt:lpstr>
      <vt:lpstr>AWS Training &amp; Certification Events</vt:lpstr>
      <vt:lpstr>HW AWS</vt:lpstr>
      <vt:lpstr>Assignments 11-13, AWS</vt:lpstr>
      <vt:lpstr>Virtual Machines</vt:lpstr>
      <vt:lpstr>Virtual Machines</vt:lpstr>
      <vt:lpstr>Linux Commands</vt:lpstr>
      <vt:lpstr>Key Terms and Items</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2016-09-10T18:47:44Z</dcterms:created>
  <dcterms:modified xsi:type="dcterms:W3CDTF">2025-11-13T13:40:41Z</dcterms:modified>
</cp:coreProperties>
</file>